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4"/>
  </p:sldMasterIdLst>
  <p:notesMasterIdLst>
    <p:notesMasterId r:id="rId34"/>
  </p:notesMasterIdLst>
  <p:sldIdLst>
    <p:sldId id="256" r:id="rId5"/>
    <p:sldId id="258" r:id="rId6"/>
    <p:sldId id="257" r:id="rId7"/>
    <p:sldId id="265" r:id="rId8"/>
    <p:sldId id="268" r:id="rId9"/>
    <p:sldId id="266" r:id="rId10"/>
    <p:sldId id="269" r:id="rId11"/>
    <p:sldId id="260" r:id="rId12"/>
    <p:sldId id="277" r:id="rId13"/>
    <p:sldId id="276" r:id="rId14"/>
    <p:sldId id="261" r:id="rId15"/>
    <p:sldId id="278" r:id="rId16"/>
    <p:sldId id="270" r:id="rId17"/>
    <p:sldId id="271" r:id="rId18"/>
    <p:sldId id="272" r:id="rId19"/>
    <p:sldId id="273" r:id="rId20"/>
    <p:sldId id="274" r:id="rId21"/>
    <p:sldId id="275" r:id="rId22"/>
    <p:sldId id="263" r:id="rId23"/>
    <p:sldId id="264" r:id="rId24"/>
    <p:sldId id="279" r:id="rId25"/>
    <p:sldId id="280" r:id="rId26"/>
    <p:sldId id="281" r:id="rId27"/>
    <p:sldId id="282" r:id="rId28"/>
    <p:sldId id="285" r:id="rId29"/>
    <p:sldId id="286" r:id="rId30"/>
    <p:sldId id="289" r:id="rId31"/>
    <p:sldId id="287" r:id="rId32"/>
    <p:sldId id="288" r:id="rId3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首頁" id="{A3269620-1EA0-497E-AD63-78DDDC078DD6}">
          <p14:sldIdLst>
            <p14:sldId id="256"/>
          </p14:sldIdLst>
        </p14:section>
        <p14:section name="頁面管理" id="{8897915D-829E-4868-8370-32B50E638A8E}">
          <p14:sldIdLst>
            <p14:sldId id="258"/>
            <p14:sldId id="257"/>
            <p14:sldId id="265"/>
            <p14:sldId id="268"/>
            <p14:sldId id="266"/>
            <p14:sldId id="269"/>
            <p14:sldId id="260"/>
            <p14:sldId id="277"/>
            <p14:sldId id="276"/>
            <p14:sldId id="261"/>
            <p14:sldId id="278"/>
            <p14:sldId id="270"/>
            <p14:sldId id="271"/>
            <p14:sldId id="272"/>
            <p14:sldId id="273"/>
            <p14:sldId id="274"/>
            <p14:sldId id="275"/>
          </p14:sldIdLst>
        </p14:section>
        <p14:section name="帳號管理" id="{8CD2CD74-E6F9-431F-AED4-672D02E9105B}">
          <p14:sldIdLst>
            <p14:sldId id="263"/>
            <p14:sldId id="264"/>
            <p14:sldId id="279"/>
            <p14:sldId id="280"/>
            <p14:sldId id="281"/>
          </p14:sldIdLst>
        </p14:section>
        <p14:section name="教學電子報管理" id="{B42F6DEF-7FA0-4441-8CE5-F59107DFAF43}">
          <p14:sldIdLst>
            <p14:sldId id="282"/>
            <p14:sldId id="285"/>
            <p14:sldId id="286"/>
            <p14:sldId id="289"/>
            <p14:sldId id="287"/>
            <p14:sldId id="28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6DDFE"/>
    <a:srgbClr val="D34817"/>
    <a:srgbClr val="B9ACE7"/>
    <a:srgbClr val="FF4900"/>
    <a:srgbClr val="7EE6F1"/>
    <a:srgbClr val="FFFFFF"/>
    <a:srgbClr val="7ED6E0"/>
    <a:srgbClr val="E49E86"/>
    <a:srgbClr val="00B0F0"/>
    <a:srgbClr val="C3EC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300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52BF93-C0E0-4CF3-85F2-25B63FB6ABA8}" type="datetimeFigureOut">
              <a:rPr lang="zh-TW" altLang="en-US" smtClean="0"/>
              <a:t>2021/7/26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E431B1-8707-41F9-B982-F1741F90556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218287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84890-85D2-4D7B-8EF5-15A9C1DB8F42}" type="datetimeFigureOut">
              <a:rPr lang="en-US" dirty="0"/>
              <a:t>7/26/2021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2C379-9A7C-4C87-A116-CBE9F58B04C5}" type="datetimeFigureOut">
              <a:rPr lang="en-US" dirty="0"/>
              <a:t>7/26/2021</a:t>
            </a:fld>
            <a:endParaRPr lang="en-US" dirty="0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57CC2-0FC8-4686-B024-99790E0F5162}" type="datetimeFigureOut">
              <a:rPr lang="en-US" dirty="0"/>
              <a:t>7/26/2021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64DA5-CD3D-4590-A511-FCD3BC7A793E}" type="datetimeFigureOut">
              <a:rPr lang="en-US" dirty="0"/>
              <a:t>7/26/2021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5661D-6934-4B32-B92C-470368BF1EC6}" type="datetimeFigureOut">
              <a:rPr lang="en-US" dirty="0"/>
              <a:t>7/26/2021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314826"/>
            <a:ext cx="12192000" cy="2543174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2794254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zh-TW" altLang="en-US" dirty="0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4524375"/>
            <a:ext cx="9052560" cy="1562481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dirty="0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C6F822A4-8DA6-4447-9B1F-C5DB58435268}" type="datetimeFigureOut">
              <a:rPr lang="en-US" dirty="0"/>
              <a:t>7/26/2021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1_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C6F822A4-8DA6-4447-9B1F-C5DB58435268}" type="datetimeFigureOut">
              <a:rPr lang="en-US" dirty="0"/>
              <a:t>7/26/2021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58741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8D31E-DCDA-41A7-9C67-C4B11B94D21D}" type="datetimeFigureOut">
              <a:rPr lang="en-US" dirty="0"/>
              <a:t>7/26/2021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762C0-B258-48F1-ADE6-176B4174CCDD}" type="datetimeFigureOut">
              <a:rPr lang="en-US" dirty="0"/>
              <a:t>7/26/2021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919A6-33EB-49BD-A62F-1FA56B9F9712}" type="datetimeFigureOut">
              <a:rPr lang="en-US" dirty="0"/>
              <a:t>7/26/2021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E7D1B-D673-4CF6-8672-009D42ABD2A0}" type="datetimeFigureOut">
              <a:rPr lang="en-US" dirty="0"/>
              <a:t>7/26/2021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6AA21-1863-4931-97CB-99D0A168701B}" type="datetimeFigureOut">
              <a:rPr lang="en-US" dirty="0"/>
              <a:t>7/26/2021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microsoft.com/office/2007/relationships/hdphoto" Target="../media/hdphoto1.wdp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8664C608-40B1-4030-A28D-5B74BC98ADCE}" type="datetimeFigureOut">
              <a:rPr lang="en-US" dirty="0"/>
              <a:t>7/26/2021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52" r:id="rId4"/>
    <p:sldLayoutId id="2147483844" r:id="rId5"/>
    <p:sldLayoutId id="2147483845" r:id="rId6"/>
    <p:sldLayoutId id="2147483846" r:id="rId7"/>
    <p:sldLayoutId id="2147483847" r:id="rId8"/>
    <p:sldLayoutId id="2147483848" r:id="rId9"/>
    <p:sldLayoutId id="2147483849" r:id="rId10"/>
    <p:sldLayoutId id="2147483850" r:id="rId11"/>
    <p:sldLayoutId id="2147483851" r:id="rId1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10" Type="http://schemas.openxmlformats.org/officeDocument/2006/relationships/image" Target="../media/image34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1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just"/>
            <a:r>
              <a:rPr lang="zh-TW" altLang="en-US" sz="7200" dirty="0" smtClean="0"/>
              <a:t>新住民語文課程資訊網</a:t>
            </a:r>
            <a:endParaRPr lang="zh-TW" altLang="en-US" sz="7200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TW" altLang="en-US" dirty="0" smtClean="0"/>
              <a:t>功能設定及展示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68214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153" y="1609344"/>
            <a:ext cx="5083263" cy="2886456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0"/>
            <a:ext cx="10058400" cy="1609344"/>
          </a:xfrm>
        </p:spPr>
        <p:txBody>
          <a:bodyPr/>
          <a:lstStyle/>
          <a:p>
            <a:r>
              <a:rPr lang="zh-TW" altLang="en-US" dirty="0"/>
              <a:t>首頁影圖管理 </a:t>
            </a: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/>
          <a:srcRect t="1649"/>
          <a:stretch/>
        </p:blipFill>
        <p:spPr>
          <a:xfrm>
            <a:off x="172153" y="3722370"/>
            <a:ext cx="5196880" cy="313563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9033" y="1609344"/>
            <a:ext cx="6748421" cy="3800918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4575329" y="2372858"/>
            <a:ext cx="736895" cy="417585"/>
          </a:xfrm>
          <a:prstGeom prst="rect">
            <a:avLst/>
          </a:prstGeom>
          <a:solidFill>
            <a:srgbClr val="E6FED6">
              <a:alpha val="40000"/>
            </a:srgbClr>
          </a:solidFill>
          <a:ln w="28575">
            <a:solidFill>
              <a:schemeClr val="accent2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273430" y="4298065"/>
            <a:ext cx="5152412" cy="1922497"/>
          </a:xfrm>
          <a:prstGeom prst="rect">
            <a:avLst/>
          </a:prstGeom>
          <a:solidFill>
            <a:srgbClr val="E6FED6">
              <a:alpha val="40000"/>
            </a:srgbClr>
          </a:solidFill>
          <a:ln w="28575">
            <a:solidFill>
              <a:schemeClr val="accent2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5482650" y="2375569"/>
            <a:ext cx="3229550" cy="1346802"/>
          </a:xfrm>
          <a:prstGeom prst="rect">
            <a:avLst/>
          </a:prstGeom>
          <a:solidFill>
            <a:srgbClr val="E6FED6">
              <a:alpha val="40000"/>
            </a:srgbClr>
          </a:solidFill>
          <a:ln w="28575">
            <a:solidFill>
              <a:schemeClr val="accent2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八角星形 10"/>
          <p:cNvSpPr/>
          <p:nvPr/>
        </p:nvSpPr>
        <p:spPr>
          <a:xfrm>
            <a:off x="4318000" y="2006600"/>
            <a:ext cx="495300" cy="457200"/>
          </a:xfrm>
          <a:prstGeom prst="star8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1</a:t>
            </a:r>
            <a:endParaRPr lang="zh-TW" altLang="en-US" dirty="0"/>
          </a:p>
        </p:txBody>
      </p:sp>
      <p:sp>
        <p:nvSpPr>
          <p:cNvPr id="12" name="八角星形 11"/>
          <p:cNvSpPr/>
          <p:nvPr/>
        </p:nvSpPr>
        <p:spPr>
          <a:xfrm>
            <a:off x="-43205" y="4185869"/>
            <a:ext cx="495300" cy="419100"/>
          </a:xfrm>
          <a:prstGeom prst="star8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2</a:t>
            </a:r>
            <a:endParaRPr lang="zh-TW" altLang="en-US" dirty="0"/>
          </a:p>
        </p:txBody>
      </p:sp>
      <p:sp>
        <p:nvSpPr>
          <p:cNvPr id="13" name="太陽 12"/>
          <p:cNvSpPr/>
          <p:nvPr/>
        </p:nvSpPr>
        <p:spPr>
          <a:xfrm>
            <a:off x="5332519" y="2243739"/>
            <a:ext cx="495300" cy="419100"/>
          </a:xfrm>
          <a:prstGeom prst="sun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22434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0"/>
            <a:ext cx="10058400" cy="1609344"/>
          </a:xfrm>
        </p:spPr>
        <p:txBody>
          <a:bodyPr/>
          <a:lstStyle/>
          <a:p>
            <a:r>
              <a:rPr lang="zh-TW" altLang="en-US" dirty="0"/>
              <a:t>最新消息</a:t>
            </a:r>
            <a:r>
              <a:rPr lang="zh-TW" altLang="en-US" dirty="0" smtClean="0"/>
              <a:t>管理</a:t>
            </a:r>
            <a:r>
              <a:rPr lang="en-US" altLang="zh-TW" dirty="0" smtClean="0"/>
              <a:t>-</a:t>
            </a:r>
            <a:r>
              <a:rPr lang="zh-TW" altLang="en-US" dirty="0"/>
              <a:t>各</a:t>
            </a:r>
            <a:r>
              <a:rPr lang="zh-TW" altLang="en-US" dirty="0" smtClean="0"/>
              <a:t>計畫端公告</a:t>
            </a:r>
            <a:r>
              <a:rPr lang="zh-TW" altLang="en-US" dirty="0"/>
              <a:t> 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7288" y="2042417"/>
            <a:ext cx="5734712" cy="323606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043" y="1147347"/>
            <a:ext cx="6069905" cy="3457247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422694" y="3019245"/>
            <a:ext cx="5555411" cy="731368"/>
          </a:xfrm>
          <a:prstGeom prst="rect">
            <a:avLst/>
          </a:prstGeom>
          <a:solidFill>
            <a:srgbClr val="E6FED6">
              <a:alpha val="40000"/>
            </a:srgbClr>
          </a:solidFill>
          <a:ln w="28575">
            <a:solidFill>
              <a:schemeClr val="accent2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5391396" y="2505234"/>
            <a:ext cx="667359" cy="300569"/>
          </a:xfrm>
          <a:prstGeom prst="rect">
            <a:avLst/>
          </a:prstGeom>
          <a:solidFill>
            <a:srgbClr val="E6FED6">
              <a:alpha val="40000"/>
            </a:srgbClr>
          </a:solidFill>
          <a:ln w="28575">
            <a:solidFill>
              <a:schemeClr val="accent2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橢圓 10"/>
          <p:cNvSpPr/>
          <p:nvPr/>
        </p:nvSpPr>
        <p:spPr>
          <a:xfrm>
            <a:off x="5045842" y="2242372"/>
            <a:ext cx="482600" cy="4064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b="1" dirty="0" smtClean="0">
                <a:solidFill>
                  <a:srgbClr val="FF0000"/>
                </a:solidFill>
              </a:rPr>
              <a:t>1</a:t>
            </a:r>
            <a:endParaRPr lang="zh-TW" altLang="en-US" sz="2800" b="1" dirty="0">
              <a:solidFill>
                <a:srgbClr val="FF0000"/>
              </a:solidFill>
            </a:endParaRPr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043" y="3950567"/>
            <a:ext cx="6092445" cy="3138213"/>
          </a:xfrm>
          <a:prstGeom prst="rect">
            <a:avLst/>
          </a:prstGeom>
        </p:spPr>
      </p:pic>
      <p:sp>
        <p:nvSpPr>
          <p:cNvPr id="13" name="橢圓 12"/>
          <p:cNvSpPr/>
          <p:nvPr/>
        </p:nvSpPr>
        <p:spPr>
          <a:xfrm>
            <a:off x="-59800" y="3941283"/>
            <a:ext cx="482600" cy="4064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b="1" dirty="0" smtClean="0">
                <a:solidFill>
                  <a:srgbClr val="FF0000"/>
                </a:solidFill>
              </a:rPr>
              <a:t>2</a:t>
            </a:r>
            <a:endParaRPr lang="zh-TW" altLang="en-US" sz="2800" b="1" dirty="0">
              <a:solidFill>
                <a:srgbClr val="FF0000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6623286" y="4472912"/>
            <a:ext cx="1015038" cy="495412"/>
          </a:xfrm>
          <a:prstGeom prst="rect">
            <a:avLst/>
          </a:prstGeom>
          <a:solidFill>
            <a:srgbClr val="E6FED6">
              <a:alpha val="40000"/>
            </a:srgbClr>
          </a:solidFill>
          <a:ln w="28575">
            <a:solidFill>
              <a:schemeClr val="accent2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橢圓 5"/>
          <p:cNvSpPr/>
          <p:nvPr/>
        </p:nvSpPr>
        <p:spPr>
          <a:xfrm>
            <a:off x="6265489" y="4253753"/>
            <a:ext cx="482600" cy="4064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b="1" dirty="0" smtClean="0">
                <a:solidFill>
                  <a:srgbClr val="FF0000"/>
                </a:solidFill>
              </a:rPr>
              <a:t>3</a:t>
            </a:r>
            <a:endParaRPr lang="zh-TW" altLang="en-US" sz="2800" b="1" dirty="0">
              <a:solidFill>
                <a:srgbClr val="FF0000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42181" y="4968324"/>
            <a:ext cx="5523782" cy="1711298"/>
          </a:xfrm>
          <a:prstGeom prst="rect">
            <a:avLst/>
          </a:prstGeom>
          <a:solidFill>
            <a:srgbClr val="E6FED6">
              <a:alpha val="40000"/>
            </a:srgbClr>
          </a:solidFill>
          <a:ln w="28575">
            <a:solidFill>
              <a:schemeClr val="accent2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/>
          <p:cNvSpPr/>
          <p:nvPr/>
        </p:nvSpPr>
        <p:spPr>
          <a:xfrm>
            <a:off x="5408753" y="2131561"/>
            <a:ext cx="1116220" cy="32334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新增消息</a:t>
            </a:r>
            <a:endParaRPr lang="zh-TW" altLang="en-US" dirty="0"/>
          </a:p>
        </p:txBody>
      </p:sp>
      <p:sp>
        <p:nvSpPr>
          <p:cNvPr id="16" name="矩形 15"/>
          <p:cNvSpPr/>
          <p:nvPr/>
        </p:nvSpPr>
        <p:spPr>
          <a:xfrm>
            <a:off x="1335105" y="4649581"/>
            <a:ext cx="1884160" cy="273756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新增「消息內容」</a:t>
            </a:r>
            <a:endParaRPr lang="zh-TW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2093753" y="2696427"/>
            <a:ext cx="1683003" cy="359085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現有消息管理</a:t>
            </a:r>
            <a:endParaRPr lang="zh-TW" altLang="en-US" dirty="0"/>
          </a:p>
        </p:txBody>
      </p:sp>
      <p:sp>
        <p:nvSpPr>
          <p:cNvPr id="18" name="矩形 17"/>
          <p:cNvSpPr/>
          <p:nvPr/>
        </p:nvSpPr>
        <p:spPr>
          <a:xfrm>
            <a:off x="7427550" y="4894926"/>
            <a:ext cx="1683003" cy="359085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最新消息查看</a:t>
            </a:r>
            <a:endParaRPr lang="zh-TW" altLang="en-US" dirty="0"/>
          </a:p>
        </p:txBody>
      </p:sp>
      <p:sp>
        <p:nvSpPr>
          <p:cNvPr id="20" name="圓角矩形 19"/>
          <p:cNvSpPr/>
          <p:nvPr/>
        </p:nvSpPr>
        <p:spPr>
          <a:xfrm>
            <a:off x="94891" y="337748"/>
            <a:ext cx="4140680" cy="787106"/>
          </a:xfrm>
          <a:prstGeom prst="roundRect">
            <a:avLst/>
          </a:prstGeom>
          <a:solidFill>
            <a:srgbClr val="FFE1EC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3132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630" y="4003199"/>
            <a:ext cx="5977258" cy="3117235"/>
          </a:xfrm>
          <a:prstGeom prst="rect">
            <a:avLst/>
          </a:prstGeom>
        </p:spPr>
      </p:pic>
      <p:pic>
        <p:nvPicPr>
          <p:cNvPr id="21" name="圖片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930" y="1192083"/>
            <a:ext cx="5041034" cy="2847096"/>
          </a:xfrm>
          <a:prstGeom prst="rect">
            <a:avLst/>
          </a:prstGeom>
        </p:spPr>
      </p:pic>
      <p:pic>
        <p:nvPicPr>
          <p:cNvPr id="20" name="圖片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4973" y="2629609"/>
            <a:ext cx="5468306" cy="3141367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0"/>
            <a:ext cx="10058400" cy="1609344"/>
          </a:xfrm>
        </p:spPr>
        <p:txBody>
          <a:bodyPr/>
          <a:lstStyle/>
          <a:p>
            <a:r>
              <a:rPr lang="zh-TW" altLang="en-US" dirty="0"/>
              <a:t>最新消息</a:t>
            </a:r>
            <a:r>
              <a:rPr lang="zh-TW" altLang="en-US" dirty="0" smtClean="0"/>
              <a:t>管理</a:t>
            </a:r>
            <a:r>
              <a:rPr lang="en-US" altLang="zh-TW" dirty="0" smtClean="0"/>
              <a:t>-</a:t>
            </a:r>
            <a:r>
              <a:rPr lang="zh-TW" altLang="en-US" dirty="0" smtClean="0"/>
              <a:t>計畫辦公室公告</a:t>
            </a:r>
            <a:endParaRPr lang="zh-TW" altLang="en-US" dirty="0"/>
          </a:p>
        </p:txBody>
      </p:sp>
      <p:sp>
        <p:nvSpPr>
          <p:cNvPr id="8" name="矩形 7"/>
          <p:cNvSpPr/>
          <p:nvPr/>
        </p:nvSpPr>
        <p:spPr>
          <a:xfrm>
            <a:off x="1457865" y="2963771"/>
            <a:ext cx="4070577" cy="873311"/>
          </a:xfrm>
          <a:prstGeom prst="rect">
            <a:avLst/>
          </a:prstGeom>
          <a:solidFill>
            <a:srgbClr val="E6FED6">
              <a:alpha val="40000"/>
            </a:srgbClr>
          </a:solidFill>
          <a:ln w="28575">
            <a:solidFill>
              <a:schemeClr val="accent2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5001818" y="2559053"/>
            <a:ext cx="667359" cy="300569"/>
          </a:xfrm>
          <a:prstGeom prst="rect">
            <a:avLst/>
          </a:prstGeom>
          <a:solidFill>
            <a:srgbClr val="E6FED6">
              <a:alpha val="40000"/>
            </a:srgbClr>
          </a:solidFill>
          <a:ln w="28575">
            <a:solidFill>
              <a:schemeClr val="accent2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橢圓 10"/>
          <p:cNvSpPr/>
          <p:nvPr/>
        </p:nvSpPr>
        <p:spPr>
          <a:xfrm>
            <a:off x="4610431" y="2273847"/>
            <a:ext cx="466394" cy="42258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b="1" dirty="0" smtClean="0">
                <a:solidFill>
                  <a:schemeClr val="tx1"/>
                </a:solidFill>
              </a:rPr>
              <a:t>1</a:t>
            </a:r>
            <a:endParaRPr lang="zh-TW" altLang="en-US" sz="2800" b="1" dirty="0">
              <a:solidFill>
                <a:schemeClr val="tx1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354858" y="4905545"/>
            <a:ext cx="4832784" cy="2039963"/>
          </a:xfrm>
          <a:prstGeom prst="rect">
            <a:avLst/>
          </a:prstGeom>
          <a:solidFill>
            <a:srgbClr val="E6FED6">
              <a:alpha val="40000"/>
            </a:srgbClr>
          </a:solidFill>
          <a:ln w="28575">
            <a:solidFill>
              <a:schemeClr val="accent2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6524973" y="3852270"/>
            <a:ext cx="5267336" cy="1918705"/>
          </a:xfrm>
          <a:prstGeom prst="rect">
            <a:avLst/>
          </a:prstGeom>
          <a:solidFill>
            <a:srgbClr val="E6FED6">
              <a:alpha val="40000"/>
            </a:srgbClr>
          </a:solidFill>
          <a:ln w="28575">
            <a:solidFill>
              <a:schemeClr val="accent2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橢圓 5"/>
          <p:cNvSpPr/>
          <p:nvPr/>
        </p:nvSpPr>
        <p:spPr>
          <a:xfrm>
            <a:off x="6324003" y="4295867"/>
            <a:ext cx="424086" cy="364285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b="1" dirty="0" smtClean="0">
                <a:solidFill>
                  <a:schemeClr val="tx1"/>
                </a:solidFill>
              </a:rPr>
              <a:t>3</a:t>
            </a:r>
            <a:endParaRPr lang="zh-TW" altLang="en-US" sz="2800" b="1" dirty="0">
              <a:solidFill>
                <a:schemeClr val="tx1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388999" y="2790934"/>
            <a:ext cx="1116220" cy="32334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新增消息</a:t>
            </a:r>
            <a:endParaRPr lang="zh-TW" altLang="en-US" dirty="0"/>
          </a:p>
        </p:txBody>
      </p:sp>
      <p:sp>
        <p:nvSpPr>
          <p:cNvPr id="16" name="矩形 15"/>
          <p:cNvSpPr/>
          <p:nvPr/>
        </p:nvSpPr>
        <p:spPr>
          <a:xfrm>
            <a:off x="5059557" y="6549966"/>
            <a:ext cx="2573748" cy="29283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新增「最新消息」</a:t>
            </a:r>
            <a:r>
              <a:rPr lang="zh-TW" altLang="en-US" dirty="0"/>
              <a:t>內容</a:t>
            </a:r>
          </a:p>
        </p:txBody>
      </p:sp>
      <p:sp>
        <p:nvSpPr>
          <p:cNvPr id="17" name="矩形 16"/>
          <p:cNvSpPr/>
          <p:nvPr/>
        </p:nvSpPr>
        <p:spPr>
          <a:xfrm>
            <a:off x="4196753" y="3761968"/>
            <a:ext cx="1738296" cy="254656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現有消息管理</a:t>
            </a:r>
            <a:endParaRPr lang="zh-TW" altLang="en-US" dirty="0"/>
          </a:p>
        </p:txBody>
      </p:sp>
      <p:sp>
        <p:nvSpPr>
          <p:cNvPr id="18" name="矩形 17"/>
          <p:cNvSpPr/>
          <p:nvPr/>
        </p:nvSpPr>
        <p:spPr>
          <a:xfrm>
            <a:off x="10410761" y="5613701"/>
            <a:ext cx="1683003" cy="359085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最新消息查看</a:t>
            </a:r>
            <a:endParaRPr lang="zh-TW" altLang="en-US" dirty="0"/>
          </a:p>
        </p:txBody>
      </p:sp>
      <p:sp>
        <p:nvSpPr>
          <p:cNvPr id="19" name="圓角矩形 18"/>
          <p:cNvSpPr/>
          <p:nvPr/>
        </p:nvSpPr>
        <p:spPr>
          <a:xfrm>
            <a:off x="94891" y="337748"/>
            <a:ext cx="4140680" cy="787106"/>
          </a:xfrm>
          <a:prstGeom prst="roundRect">
            <a:avLst/>
          </a:prstGeom>
          <a:solidFill>
            <a:srgbClr val="FFE1EC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橢圓 12"/>
          <p:cNvSpPr/>
          <p:nvPr/>
        </p:nvSpPr>
        <p:spPr>
          <a:xfrm>
            <a:off x="4824429" y="6300791"/>
            <a:ext cx="409542" cy="366406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b="1" dirty="0" smtClean="0">
                <a:solidFill>
                  <a:schemeClr val="tx1"/>
                </a:solidFill>
              </a:rPr>
              <a:t>2</a:t>
            </a:r>
            <a:endParaRPr lang="zh-TW" altLang="en-US" sz="2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5056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>
          <a:xfrm>
            <a:off x="0" y="-23654"/>
            <a:ext cx="10058400" cy="1609344"/>
          </a:xfrm>
        </p:spPr>
        <p:txBody>
          <a:bodyPr/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altLang="zh-TW" dirty="0" smtClean="0"/>
              <a:t>1.</a:t>
            </a:r>
            <a:r>
              <a:rPr lang="zh-TW" altLang="en-US" dirty="0" smtClean="0"/>
              <a:t>導</a:t>
            </a:r>
            <a:r>
              <a:rPr lang="zh-TW" altLang="en-US" dirty="0"/>
              <a:t>覽列</a:t>
            </a:r>
            <a:r>
              <a:rPr lang="zh-TW" altLang="en-US" dirty="0" smtClean="0"/>
              <a:t>功能設定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78436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>
          <a:xfrm>
            <a:off x="0" y="-23654"/>
            <a:ext cx="10058400" cy="1609344"/>
          </a:xfrm>
        </p:spPr>
        <p:txBody>
          <a:bodyPr/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altLang="zh-TW" dirty="0"/>
              <a:t>2. </a:t>
            </a:r>
            <a:r>
              <a:rPr lang="en-US" altLang="zh-TW" dirty="0" smtClean="0"/>
              <a:t>H</a:t>
            </a:r>
            <a:r>
              <a:rPr lang="en-US" altLang="zh-TW" cap="none" dirty="0" smtClean="0"/>
              <a:t>eader</a:t>
            </a:r>
            <a:r>
              <a:rPr lang="zh-TW" altLang="en-US" dirty="0" smtClean="0"/>
              <a:t>內容</a:t>
            </a:r>
            <a:r>
              <a:rPr lang="zh-TW" altLang="en-US" dirty="0"/>
              <a:t>編輯設定 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43932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>
          <a:xfrm>
            <a:off x="0" y="-23654"/>
            <a:ext cx="10058400" cy="1609344"/>
          </a:xfrm>
        </p:spPr>
        <p:txBody>
          <a:bodyPr/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altLang="zh-TW" dirty="0"/>
              <a:t>3. </a:t>
            </a:r>
            <a:r>
              <a:rPr lang="en-US" altLang="zh-TW" dirty="0" smtClean="0"/>
              <a:t>F</a:t>
            </a:r>
            <a:r>
              <a:rPr lang="en-US" altLang="zh-TW" cap="none" dirty="0" smtClean="0"/>
              <a:t>ooter</a:t>
            </a:r>
            <a:r>
              <a:rPr lang="zh-TW" altLang="en-US" dirty="0" smtClean="0"/>
              <a:t>內容</a:t>
            </a:r>
            <a:r>
              <a:rPr lang="zh-TW" altLang="en-US" dirty="0"/>
              <a:t>編輯設定 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/>
          <a:srcRect r="1881"/>
          <a:stretch/>
        </p:blipFill>
        <p:spPr>
          <a:xfrm>
            <a:off x="1253990" y="1398233"/>
            <a:ext cx="9141475" cy="507753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49536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>
          <a:xfrm>
            <a:off x="0" y="-23654"/>
            <a:ext cx="10058400" cy="1609344"/>
          </a:xfrm>
        </p:spPr>
        <p:txBody>
          <a:bodyPr/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altLang="zh-TW" dirty="0"/>
              <a:t>4. </a:t>
            </a:r>
            <a:r>
              <a:rPr lang="zh-TW" altLang="en-US" dirty="0"/>
              <a:t>可依需求擴增連結與</a:t>
            </a:r>
            <a:r>
              <a:rPr lang="en-US" altLang="zh-TW" dirty="0"/>
              <a:t>icon  </a:t>
            </a:r>
            <a:r>
              <a:rPr lang="zh-TW" altLang="en-US" dirty="0"/>
              <a:t> 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60433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>
          <a:xfrm>
            <a:off x="0" y="-23654"/>
            <a:ext cx="10058400" cy="1609344"/>
          </a:xfrm>
        </p:spPr>
        <p:txBody>
          <a:bodyPr/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altLang="zh-TW" dirty="0"/>
              <a:t>5. </a:t>
            </a:r>
            <a:r>
              <a:rPr lang="zh-TW" altLang="en-US" dirty="0"/>
              <a:t>各頁面排版設定  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8646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>
          <a:xfrm>
            <a:off x="0" y="-23654"/>
            <a:ext cx="10058400" cy="1609344"/>
          </a:xfrm>
        </p:spPr>
        <p:txBody>
          <a:bodyPr/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altLang="zh-TW" dirty="0"/>
              <a:t>6. </a:t>
            </a:r>
            <a:r>
              <a:rPr lang="zh-TW" altLang="en-US" dirty="0"/>
              <a:t>可預覽訊息發布之畫面 </a:t>
            </a:r>
            <a:r>
              <a:rPr lang="en-US" altLang="zh-TW" dirty="0"/>
              <a:t> </a:t>
            </a:r>
            <a:r>
              <a:rPr lang="zh-TW" altLang="en-US" dirty="0"/>
              <a:t> 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6651139" y="1516878"/>
            <a:ext cx="4754880" cy="3977640"/>
          </a:xfrm>
        </p:spPr>
        <p:txBody>
          <a:bodyPr/>
          <a:lstStyle/>
          <a:p>
            <a:r>
              <a:rPr lang="zh-TW" altLang="en-US" dirty="0" smtClean="0">
                <a:solidFill>
                  <a:srgbClr val="FF0000"/>
                </a:solidFill>
              </a:rPr>
              <a:t>缺預覽畫面展示圖</a:t>
            </a:r>
            <a:endParaRPr lang="zh-TW" altLang="en-US" dirty="0">
              <a:solidFill>
                <a:srgbClr val="FF0000"/>
              </a:solidFill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234" y="1656305"/>
            <a:ext cx="6069905" cy="3457247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2918993" y="3735238"/>
            <a:ext cx="2308616" cy="534838"/>
          </a:xfrm>
          <a:prstGeom prst="rect">
            <a:avLst/>
          </a:prstGeom>
          <a:solidFill>
            <a:srgbClr val="E6FED6">
              <a:alpha val="40000"/>
            </a:srgbClr>
          </a:solidFill>
          <a:ln w="28575">
            <a:solidFill>
              <a:schemeClr val="accent2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直線圖說文字 3 3"/>
          <p:cNvSpPr/>
          <p:nvPr/>
        </p:nvSpPr>
        <p:spPr>
          <a:xfrm>
            <a:off x="3269410" y="4340690"/>
            <a:ext cx="2268748" cy="524607"/>
          </a:xfrm>
          <a:prstGeom prst="borderCallout3">
            <a:avLst>
              <a:gd name="adj1" fmla="val -51019"/>
              <a:gd name="adj2" fmla="val -17538"/>
              <a:gd name="adj3" fmla="val -17614"/>
              <a:gd name="adj4" fmla="val -33403"/>
              <a:gd name="adj5" fmla="val 27345"/>
              <a:gd name="adj6" fmla="val -27327"/>
              <a:gd name="adj7" fmla="val 75893"/>
              <a:gd name="adj8" fmla="val -235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計畫承辦人</a:t>
            </a:r>
            <a:endParaRPr lang="en-US" altLang="zh-TW" dirty="0" smtClean="0"/>
          </a:p>
          <a:p>
            <a:pPr algn="ctr"/>
            <a:r>
              <a:rPr lang="zh-TW" altLang="en-US" dirty="0" smtClean="0"/>
              <a:t>任一點選後「預覽」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00108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帳號管理</a:t>
            </a:r>
            <a:endParaRPr lang="zh-TW" altLang="en-US" dirty="0"/>
          </a:p>
        </p:txBody>
      </p:sp>
      <p:sp>
        <p:nvSpPr>
          <p:cNvPr id="5" name="文字版面配置區 4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altLang="zh-TW" sz="2400" dirty="0"/>
              <a:t>1. </a:t>
            </a:r>
            <a:r>
              <a:rPr lang="zh-TW" altLang="en-US" sz="2400" dirty="0"/>
              <a:t>單一帳號登入 </a:t>
            </a:r>
          </a:p>
          <a:p>
            <a:r>
              <a:rPr lang="en-US" altLang="zh-TW" sz="2400" dirty="0"/>
              <a:t>2. </a:t>
            </a:r>
            <a:r>
              <a:rPr lang="zh-TW" altLang="en-US" sz="2400" dirty="0"/>
              <a:t>身分權限設定 </a:t>
            </a:r>
          </a:p>
          <a:p>
            <a:r>
              <a:rPr lang="en-US" altLang="zh-TW" sz="2400" dirty="0"/>
              <a:t>3. </a:t>
            </a:r>
            <a:r>
              <a:rPr lang="zh-TW" altLang="en-US" sz="2400" dirty="0"/>
              <a:t>測試入口設定 </a:t>
            </a:r>
          </a:p>
          <a:p>
            <a:r>
              <a:rPr lang="en-US" altLang="zh-TW" sz="2400" dirty="0"/>
              <a:t>4. </a:t>
            </a:r>
            <a:r>
              <a:rPr lang="zh-TW" altLang="en-US" sz="2400" dirty="0"/>
              <a:t>忘記密碼設定 </a:t>
            </a:r>
          </a:p>
        </p:txBody>
      </p:sp>
    </p:spTree>
    <p:extLst>
      <p:ext uri="{BB962C8B-B14F-4D97-AF65-F5344CB8AC3E}">
        <p14:creationId xmlns:p14="http://schemas.microsoft.com/office/powerpoint/2010/main" val="3937714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頁面管理</a:t>
            </a:r>
            <a:endParaRPr lang="zh-TW" altLang="en-US" dirty="0"/>
          </a:p>
        </p:txBody>
      </p:sp>
      <p:sp>
        <p:nvSpPr>
          <p:cNvPr id="5" name="文字版面配置區 4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altLang="zh-TW" dirty="0"/>
              <a:t>1. RWD</a:t>
            </a:r>
            <a:r>
              <a:rPr lang="zh-TW" altLang="en-US" dirty="0" smtClean="0"/>
              <a:t>網頁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>2</a:t>
            </a:r>
            <a:r>
              <a:rPr lang="en-US" altLang="zh-TW" dirty="0"/>
              <a:t>.</a:t>
            </a:r>
            <a:r>
              <a:rPr lang="zh-TW" altLang="en-US" dirty="0"/>
              <a:t>提供多版型設計樣式 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>3</a:t>
            </a:r>
            <a:r>
              <a:rPr lang="en-US" altLang="zh-TW" dirty="0"/>
              <a:t>.</a:t>
            </a:r>
            <a:r>
              <a:rPr lang="zh-TW" altLang="en-US" dirty="0"/>
              <a:t>顯示瀏覽人數  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>4</a:t>
            </a:r>
            <a:r>
              <a:rPr lang="en-US" altLang="zh-TW" dirty="0"/>
              <a:t>.</a:t>
            </a:r>
            <a:r>
              <a:rPr lang="zh-TW" altLang="en-US" dirty="0"/>
              <a:t>可彈性增設子頁面  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dirty="0" smtClean="0"/>
              <a:t>首頁</a:t>
            </a:r>
            <a:r>
              <a:rPr lang="zh-TW" altLang="en-US" dirty="0"/>
              <a:t>影圖管理 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dirty="0" smtClean="0"/>
              <a:t>最新消息</a:t>
            </a:r>
            <a:r>
              <a:rPr lang="zh-TW" altLang="en-US" dirty="0"/>
              <a:t>管理   </a:t>
            </a:r>
          </a:p>
        </p:txBody>
      </p:sp>
    </p:spTree>
    <p:extLst>
      <p:ext uri="{BB962C8B-B14F-4D97-AF65-F5344CB8AC3E}">
        <p14:creationId xmlns:p14="http://schemas.microsoft.com/office/powerpoint/2010/main" val="1238114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589" y="1554217"/>
            <a:ext cx="4817778" cy="2713521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4455599" y="1528724"/>
            <a:ext cx="495299" cy="339613"/>
          </a:xfrm>
          <a:prstGeom prst="rect">
            <a:avLst/>
          </a:prstGeom>
          <a:solidFill>
            <a:srgbClr val="FFD5D9">
              <a:alpha val="20000"/>
            </a:srgbClr>
          </a:solidFill>
          <a:ln w="28575">
            <a:solidFill>
              <a:srgbClr val="FDC57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57" y="4074638"/>
            <a:ext cx="4902318" cy="2732184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8128" y="2910978"/>
            <a:ext cx="5755713" cy="3256961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1222831" y="4342937"/>
            <a:ext cx="2621569" cy="2131101"/>
          </a:xfrm>
          <a:prstGeom prst="rect">
            <a:avLst/>
          </a:prstGeom>
          <a:solidFill>
            <a:srgbClr val="96DDFE">
              <a:alpha val="10000"/>
            </a:srgbClr>
          </a:solidFill>
          <a:ln w="28575">
            <a:solidFill>
              <a:srgbClr val="C3ECFE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5364501" y="3246598"/>
            <a:ext cx="1603538" cy="344620"/>
          </a:xfrm>
          <a:prstGeom prst="rect">
            <a:avLst/>
          </a:prstGeom>
          <a:solidFill>
            <a:srgbClr val="B9ACE7">
              <a:alpha val="10000"/>
            </a:srgbClr>
          </a:solidFill>
          <a:ln w="28575">
            <a:solidFill>
              <a:srgbClr val="B9ACE7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5" name="群組 14"/>
          <p:cNvGrpSpPr/>
          <p:nvPr/>
        </p:nvGrpSpPr>
        <p:grpSpPr>
          <a:xfrm>
            <a:off x="5277087" y="1245461"/>
            <a:ext cx="2152413" cy="582600"/>
            <a:chOff x="7297536" y="194081"/>
            <a:chExt cx="3543611" cy="1039782"/>
          </a:xfrm>
        </p:grpSpPr>
        <p:pic>
          <p:nvPicPr>
            <p:cNvPr id="3" name="圖片 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97536" y="194081"/>
              <a:ext cx="3543611" cy="1039782"/>
            </a:xfrm>
            <a:prstGeom prst="rect">
              <a:avLst/>
            </a:prstGeom>
          </p:spPr>
        </p:pic>
        <p:sp>
          <p:nvSpPr>
            <p:cNvPr id="18" name="矩形 17"/>
            <p:cNvSpPr/>
            <p:nvPr/>
          </p:nvSpPr>
          <p:spPr>
            <a:xfrm>
              <a:off x="8231020" y="364407"/>
              <a:ext cx="2254180" cy="685099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 smtClean="0">
                  <a:solidFill>
                    <a:schemeClr val="tx1"/>
                  </a:solidFill>
                </a:rPr>
                <a:t>註冊後登入</a:t>
              </a:r>
              <a:endParaRPr lang="zh-TW" altLang="en-US" dirty="0">
                <a:solidFill>
                  <a:schemeClr val="tx1"/>
                </a:solidFill>
              </a:endParaRPr>
            </a:p>
          </p:txBody>
        </p:sp>
      </p:grpSp>
      <p:pic>
        <p:nvPicPr>
          <p:cNvPr id="21" name="圖片 2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4925" y="3907887"/>
            <a:ext cx="2539475" cy="719702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1719055" y="4074638"/>
            <a:ext cx="2135405" cy="39304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tx1"/>
                </a:solidFill>
              </a:rPr>
              <a:t>會員帳號登入入口</a:t>
            </a:r>
            <a:endParaRPr lang="zh-TW" altLang="en-US" dirty="0">
              <a:solidFill>
                <a:schemeClr val="tx1"/>
              </a:solidFill>
            </a:endParaRPr>
          </a:p>
        </p:txBody>
      </p:sp>
      <p:grpSp>
        <p:nvGrpSpPr>
          <p:cNvPr id="28" name="群組 27"/>
          <p:cNvGrpSpPr/>
          <p:nvPr/>
        </p:nvGrpSpPr>
        <p:grpSpPr>
          <a:xfrm>
            <a:off x="5171415" y="2596271"/>
            <a:ext cx="3871062" cy="565230"/>
            <a:chOff x="5242537" y="2220125"/>
            <a:chExt cx="4144001" cy="665216"/>
          </a:xfrm>
          <a:effectLst/>
        </p:grpSpPr>
        <p:grpSp>
          <p:nvGrpSpPr>
            <p:cNvPr id="27" name="群組 26"/>
            <p:cNvGrpSpPr/>
            <p:nvPr/>
          </p:nvGrpSpPr>
          <p:grpSpPr>
            <a:xfrm>
              <a:off x="5242537" y="2220125"/>
              <a:ext cx="4144001" cy="665216"/>
              <a:chOff x="5242537" y="2220125"/>
              <a:chExt cx="4144001" cy="665216"/>
            </a:xfrm>
          </p:grpSpPr>
          <p:pic>
            <p:nvPicPr>
              <p:cNvPr id="24" name="圖片 23"/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78094"/>
              <a:stretch/>
            </p:blipFill>
            <p:spPr>
              <a:xfrm>
                <a:off x="5242537" y="2220125"/>
                <a:ext cx="505105" cy="665216"/>
              </a:xfrm>
              <a:prstGeom prst="rect">
                <a:avLst/>
              </a:prstGeom>
            </p:spPr>
          </p:pic>
          <p:pic>
            <p:nvPicPr>
              <p:cNvPr id="26" name="圖片 25"/>
              <p:cNvPicPr>
                <a:picLocks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787"/>
              <a:stretch/>
            </p:blipFill>
            <p:spPr>
              <a:xfrm>
                <a:off x="5747559" y="2220125"/>
                <a:ext cx="3638979" cy="665216"/>
              </a:xfrm>
              <a:prstGeom prst="rect">
                <a:avLst/>
              </a:prstGeom>
            </p:spPr>
          </p:pic>
        </p:grpSp>
        <p:sp>
          <p:nvSpPr>
            <p:cNvPr id="17" name="矩形 16"/>
            <p:cNvSpPr/>
            <p:nvPr/>
          </p:nvSpPr>
          <p:spPr>
            <a:xfrm>
              <a:off x="5636212" y="2322975"/>
              <a:ext cx="3750326" cy="459515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 smtClean="0">
                  <a:solidFill>
                    <a:schemeClr val="tx1"/>
                  </a:solidFill>
                </a:rPr>
                <a:t>會員帳號若有多身</a:t>
              </a:r>
              <a:r>
                <a:rPr lang="zh-TW" altLang="en-US" dirty="0" smtClean="0">
                  <a:solidFill>
                    <a:schemeClr val="tx1"/>
                  </a:solidFill>
                </a:rPr>
                <a:t>份</a:t>
              </a:r>
              <a:r>
                <a:rPr lang="zh-TW" altLang="en-US" dirty="0" smtClean="0">
                  <a:solidFill>
                    <a:schemeClr val="tx1"/>
                  </a:solidFill>
                </a:rPr>
                <a:t>供切換選擇</a:t>
              </a:r>
              <a:endParaRPr lang="zh-TW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9" name="弧形 28"/>
          <p:cNvSpPr/>
          <p:nvPr/>
        </p:nvSpPr>
        <p:spPr>
          <a:xfrm rot="15020676">
            <a:off x="1481363" y="1919664"/>
            <a:ext cx="5112258" cy="4745999"/>
          </a:xfrm>
          <a:prstGeom prst="arc">
            <a:avLst>
              <a:gd name="adj1" fmla="val 17840090"/>
              <a:gd name="adj2" fmla="val 1769922"/>
            </a:avLst>
          </a:prstGeom>
          <a:ln w="57150" cap="flat" cmpd="sng" algn="ctr">
            <a:solidFill>
              <a:srgbClr val="96DDFE"/>
            </a:solidFill>
            <a:prstDash val="dash"/>
            <a:round/>
            <a:headEnd type="triangl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弧形 29"/>
          <p:cNvSpPr/>
          <p:nvPr/>
        </p:nvSpPr>
        <p:spPr>
          <a:xfrm rot="1137491">
            <a:off x="1769327" y="2043908"/>
            <a:ext cx="3638296" cy="2275652"/>
          </a:xfrm>
          <a:prstGeom prst="arc">
            <a:avLst>
              <a:gd name="adj1" fmla="val 21251200"/>
              <a:gd name="adj2" fmla="val 3666633"/>
            </a:avLst>
          </a:prstGeom>
          <a:ln w="57150" cap="flat" cmpd="sng" algn="ctr">
            <a:solidFill>
              <a:srgbClr val="B9ACE7"/>
            </a:solidFill>
            <a:prstDash val="dash"/>
            <a:round/>
            <a:headEnd type="triangl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圓角矩形 34"/>
          <p:cNvSpPr/>
          <p:nvPr/>
        </p:nvSpPr>
        <p:spPr>
          <a:xfrm>
            <a:off x="1184399" y="326779"/>
            <a:ext cx="5435475" cy="835500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  <a:effectLst>
            <a:softEdge rad="3175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4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altLang="zh-TW" sz="4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1. </a:t>
            </a:r>
            <a:r>
              <a:rPr lang="zh-TW" altLang="en-US" sz="4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單一帳號登入</a:t>
            </a:r>
            <a:endParaRPr lang="zh-TW" altLang="en-US" sz="4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橢圓 35"/>
          <p:cNvSpPr/>
          <p:nvPr/>
        </p:nvSpPr>
        <p:spPr>
          <a:xfrm>
            <a:off x="849316" y="228136"/>
            <a:ext cx="768937" cy="991550"/>
          </a:xfrm>
          <a:prstGeom prst="ellipse">
            <a:avLst/>
          </a:prstGeom>
          <a:solidFill>
            <a:schemeClr val="bg1"/>
          </a:solidFill>
          <a:ln w="76200">
            <a:noFill/>
            <a:prstDash val="lgDashDot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7" name="圖片 3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512" y="171025"/>
            <a:ext cx="1110898" cy="1110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9643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repeatCount="2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22" presetClass="entr" presetSubtype="4" repeatCount="2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" r="1715" b="1810"/>
          <a:stretch/>
        </p:blipFill>
        <p:spPr>
          <a:xfrm>
            <a:off x="686416" y="1933575"/>
            <a:ext cx="5284829" cy="29785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圓角矩形 5"/>
          <p:cNvSpPr/>
          <p:nvPr/>
        </p:nvSpPr>
        <p:spPr>
          <a:xfrm>
            <a:off x="1506011" y="5219699"/>
            <a:ext cx="4180414" cy="609518"/>
          </a:xfrm>
          <a:prstGeom prst="roundRect">
            <a:avLst/>
          </a:prstGeom>
          <a:solidFill>
            <a:srgbClr val="D34817">
              <a:alpha val="10196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tx1"/>
                </a:solidFill>
              </a:rPr>
              <a:t>系統</a:t>
            </a:r>
            <a:r>
              <a:rPr lang="zh-TW" altLang="en-US" dirty="0" smtClean="0">
                <a:solidFill>
                  <a:schemeClr val="tx1"/>
                </a:solidFill>
              </a:rPr>
              <a:t>管理者具有各子計畫管理權限。</a:t>
            </a:r>
            <a:endParaRPr lang="zh-TW" altLang="en-US" dirty="0">
              <a:solidFill>
                <a:schemeClr val="tx1"/>
              </a:solidFill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7475" y="1932645"/>
            <a:ext cx="5246060" cy="29794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圓角矩形 8"/>
          <p:cNvSpPr/>
          <p:nvPr/>
        </p:nvSpPr>
        <p:spPr>
          <a:xfrm>
            <a:off x="1335091" y="5304883"/>
            <a:ext cx="4265609" cy="397618"/>
          </a:xfrm>
          <a:prstGeom prst="roundRect">
            <a:avLst/>
          </a:prstGeom>
          <a:noFill/>
          <a:ln w="9525" cap="flat" cmpd="sng" algn="ctr">
            <a:solidFill>
              <a:schemeClr val="bg1"/>
            </a:solidFill>
            <a:prstDash val="lg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8" name="橢圓 7"/>
          <p:cNvSpPr/>
          <p:nvPr/>
        </p:nvSpPr>
        <p:spPr>
          <a:xfrm>
            <a:off x="805616" y="5064135"/>
            <a:ext cx="887500" cy="879114"/>
          </a:xfrm>
          <a:prstGeom prst="ellipse">
            <a:avLst/>
          </a:prstGeom>
          <a:solidFill>
            <a:srgbClr val="E49E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1" name="橢圓 10"/>
          <p:cNvSpPr/>
          <p:nvPr/>
        </p:nvSpPr>
        <p:spPr>
          <a:xfrm>
            <a:off x="901954" y="5162778"/>
            <a:ext cx="661392" cy="723360"/>
          </a:xfrm>
          <a:prstGeom prst="ellipse">
            <a:avLst/>
          </a:prstGeom>
          <a:noFill/>
          <a:ln w="76200">
            <a:solidFill>
              <a:schemeClr val="bg1"/>
            </a:solidFill>
            <a:prstDash val="lgDashDot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圓角矩形 11"/>
          <p:cNvSpPr/>
          <p:nvPr/>
        </p:nvSpPr>
        <p:spPr>
          <a:xfrm>
            <a:off x="7196630" y="5219699"/>
            <a:ext cx="4331670" cy="593203"/>
          </a:xfrm>
          <a:prstGeom prst="roundRect">
            <a:avLst/>
          </a:prstGeom>
          <a:solidFill>
            <a:srgbClr val="D34817">
              <a:alpha val="10196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tx1"/>
                </a:solidFill>
              </a:rPr>
              <a:t>系統</a:t>
            </a:r>
            <a:r>
              <a:rPr lang="zh-TW" altLang="en-US" dirty="0" smtClean="0">
                <a:solidFill>
                  <a:schemeClr val="tx1"/>
                </a:solidFill>
              </a:rPr>
              <a:t>管理者具有</a:t>
            </a:r>
            <a:r>
              <a:rPr lang="zh-TW" altLang="en-US" dirty="0" smtClean="0">
                <a:solidFill>
                  <a:schemeClr val="tx1"/>
                </a:solidFill>
              </a:rPr>
              <a:t>會員</a:t>
            </a:r>
            <a:r>
              <a:rPr lang="zh-TW" altLang="en-US" dirty="0">
                <a:solidFill>
                  <a:schemeClr val="tx1"/>
                </a:solidFill>
              </a:rPr>
              <a:t>權限分級</a:t>
            </a:r>
            <a:r>
              <a:rPr lang="zh-TW" altLang="en-US" dirty="0" smtClean="0">
                <a:solidFill>
                  <a:schemeClr val="tx1"/>
                </a:solidFill>
              </a:rPr>
              <a:t>管理功能。</a:t>
            </a:r>
            <a:endParaRPr lang="en-US" altLang="zh-TW" dirty="0" smtClean="0">
              <a:solidFill>
                <a:schemeClr val="tx1"/>
              </a:solidFill>
            </a:endParaRPr>
          </a:p>
        </p:txBody>
      </p:sp>
      <p:sp>
        <p:nvSpPr>
          <p:cNvPr id="13" name="圓角矩形 12"/>
          <p:cNvSpPr/>
          <p:nvPr/>
        </p:nvSpPr>
        <p:spPr>
          <a:xfrm>
            <a:off x="6968375" y="5304883"/>
            <a:ext cx="4265609" cy="397618"/>
          </a:xfrm>
          <a:prstGeom prst="roundRect">
            <a:avLst/>
          </a:prstGeom>
          <a:noFill/>
          <a:ln w="9525" cap="flat" cmpd="sng" algn="ctr">
            <a:solidFill>
              <a:schemeClr val="bg1"/>
            </a:solidFill>
            <a:prstDash val="lg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4" name="橢圓 13"/>
          <p:cNvSpPr/>
          <p:nvPr/>
        </p:nvSpPr>
        <p:spPr>
          <a:xfrm>
            <a:off x="6438900" y="5064135"/>
            <a:ext cx="887500" cy="879114"/>
          </a:xfrm>
          <a:prstGeom prst="ellipse">
            <a:avLst/>
          </a:prstGeom>
          <a:solidFill>
            <a:srgbClr val="E49E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5" name="橢圓 14"/>
          <p:cNvSpPr/>
          <p:nvPr/>
        </p:nvSpPr>
        <p:spPr>
          <a:xfrm flipH="1">
            <a:off x="6535238" y="5162778"/>
            <a:ext cx="661392" cy="723360"/>
          </a:xfrm>
          <a:prstGeom prst="ellipse">
            <a:avLst/>
          </a:prstGeom>
          <a:noFill/>
          <a:ln w="76200">
            <a:solidFill>
              <a:schemeClr val="bg1"/>
            </a:solidFill>
            <a:prstDash val="lgDashDot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6" name="圖片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156" y="5210797"/>
            <a:ext cx="618420" cy="618420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6724" y="5194482"/>
            <a:ext cx="618420" cy="618420"/>
          </a:xfrm>
          <a:prstGeom prst="rect">
            <a:avLst/>
          </a:prstGeom>
        </p:spPr>
      </p:pic>
      <p:sp>
        <p:nvSpPr>
          <p:cNvPr id="18" name="圓角矩形 17"/>
          <p:cNvSpPr/>
          <p:nvPr/>
        </p:nvSpPr>
        <p:spPr>
          <a:xfrm>
            <a:off x="1184400" y="326779"/>
            <a:ext cx="5606925" cy="835500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  <a:effectLst>
            <a:softEdge rad="3175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4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2</a:t>
            </a:r>
            <a:r>
              <a:rPr lang="en-US" altLang="zh-TW" sz="4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 </a:t>
            </a:r>
            <a:r>
              <a:rPr lang="zh-TW" altLang="en-US" sz="4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身分權限設定</a:t>
            </a:r>
            <a:endParaRPr lang="zh-TW" altLang="en-US" sz="4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橢圓 20"/>
          <p:cNvSpPr/>
          <p:nvPr/>
        </p:nvSpPr>
        <p:spPr>
          <a:xfrm>
            <a:off x="849316" y="228136"/>
            <a:ext cx="768937" cy="991550"/>
          </a:xfrm>
          <a:prstGeom prst="ellipse">
            <a:avLst/>
          </a:prstGeom>
          <a:solidFill>
            <a:schemeClr val="bg1"/>
          </a:solidFill>
          <a:ln w="76200">
            <a:noFill/>
            <a:prstDash val="lgDashDot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7" name="圖片 2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512" y="171025"/>
            <a:ext cx="1110898" cy="1110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528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圓角矩形 4"/>
          <p:cNvSpPr/>
          <p:nvPr/>
        </p:nvSpPr>
        <p:spPr>
          <a:xfrm>
            <a:off x="1184399" y="326779"/>
            <a:ext cx="5435475" cy="835500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  <a:effectLst>
            <a:softEdge rad="3175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4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zh-TW" altLang="en-US" sz="4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4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TW" sz="4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 </a:t>
            </a:r>
            <a:r>
              <a:rPr lang="zh-TW" altLang="en-US" sz="4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測試入口設定</a:t>
            </a:r>
            <a:endParaRPr lang="zh-TW" altLang="en-US" sz="4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橢圓 5"/>
          <p:cNvSpPr/>
          <p:nvPr/>
        </p:nvSpPr>
        <p:spPr>
          <a:xfrm>
            <a:off x="849316" y="228136"/>
            <a:ext cx="768937" cy="991550"/>
          </a:xfrm>
          <a:prstGeom prst="ellipse">
            <a:avLst/>
          </a:prstGeom>
          <a:solidFill>
            <a:schemeClr val="bg1"/>
          </a:solidFill>
          <a:ln w="76200">
            <a:noFill/>
            <a:prstDash val="lgDashDot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512" y="171025"/>
            <a:ext cx="1110898" cy="1110898"/>
          </a:xfrm>
          <a:prstGeom prst="rect">
            <a:avLst/>
          </a:prstGeom>
        </p:spPr>
      </p:pic>
      <p:sp>
        <p:nvSpPr>
          <p:cNvPr id="11" name="內容版面配置區 1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4878" y="1920378"/>
            <a:ext cx="5755713" cy="3256961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2221251" y="2255998"/>
            <a:ext cx="1603538" cy="344620"/>
          </a:xfrm>
          <a:prstGeom prst="rect">
            <a:avLst/>
          </a:prstGeom>
          <a:solidFill>
            <a:srgbClr val="B9ACE7">
              <a:alpha val="10000"/>
            </a:srgbClr>
          </a:solidFill>
          <a:ln w="28575">
            <a:solidFill>
              <a:srgbClr val="B9ACE7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圓角矩形 13"/>
          <p:cNvSpPr/>
          <p:nvPr/>
        </p:nvSpPr>
        <p:spPr>
          <a:xfrm>
            <a:off x="2629961" y="5472522"/>
            <a:ext cx="7895164" cy="609518"/>
          </a:xfrm>
          <a:prstGeom prst="roundRect">
            <a:avLst/>
          </a:prstGeom>
          <a:solidFill>
            <a:srgbClr val="D34817">
              <a:alpha val="10196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solidFill>
                  <a:schemeClr val="tx1"/>
                </a:solidFill>
              </a:rPr>
              <a:t>計畫管理</a:t>
            </a:r>
            <a:r>
              <a:rPr lang="zh-TW" altLang="en-US" dirty="0" smtClean="0">
                <a:solidFill>
                  <a:schemeClr val="tx1"/>
                </a:solidFill>
              </a:rPr>
              <a:t>者使用「</a:t>
            </a:r>
            <a:r>
              <a:rPr lang="zh-TW" altLang="en-US" dirty="0">
                <a:solidFill>
                  <a:schemeClr val="tx1"/>
                </a:solidFill>
              </a:rPr>
              <a:t>目前身份</a:t>
            </a:r>
            <a:r>
              <a:rPr lang="zh-TW" altLang="en-US" dirty="0" smtClean="0">
                <a:solidFill>
                  <a:schemeClr val="tx1"/>
                </a:solidFill>
              </a:rPr>
              <a:t>」</a:t>
            </a:r>
            <a:r>
              <a:rPr lang="zh-TW" altLang="en-US" dirty="0">
                <a:solidFill>
                  <a:schemeClr val="tx1"/>
                </a:solidFill>
              </a:rPr>
              <a:t>工具，可預覽其他權限使用者之介面 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5" name="圓角矩形 14"/>
          <p:cNvSpPr/>
          <p:nvPr/>
        </p:nvSpPr>
        <p:spPr>
          <a:xfrm>
            <a:off x="2459041" y="5557706"/>
            <a:ext cx="4265609" cy="397618"/>
          </a:xfrm>
          <a:prstGeom prst="roundRect">
            <a:avLst/>
          </a:prstGeom>
          <a:noFill/>
          <a:ln w="9525" cap="flat" cmpd="sng" algn="ctr">
            <a:solidFill>
              <a:schemeClr val="bg1"/>
            </a:solidFill>
            <a:prstDash val="lg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6" name="橢圓 15"/>
          <p:cNvSpPr/>
          <p:nvPr/>
        </p:nvSpPr>
        <p:spPr>
          <a:xfrm>
            <a:off x="1929566" y="5316958"/>
            <a:ext cx="887500" cy="879114"/>
          </a:xfrm>
          <a:prstGeom prst="ellipse">
            <a:avLst/>
          </a:prstGeom>
          <a:solidFill>
            <a:srgbClr val="E49E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7" name="橢圓 16"/>
          <p:cNvSpPr/>
          <p:nvPr/>
        </p:nvSpPr>
        <p:spPr>
          <a:xfrm>
            <a:off x="2025904" y="5415601"/>
            <a:ext cx="661392" cy="723360"/>
          </a:xfrm>
          <a:prstGeom prst="ellipse">
            <a:avLst/>
          </a:prstGeom>
          <a:noFill/>
          <a:ln w="76200">
            <a:solidFill>
              <a:schemeClr val="bg1"/>
            </a:solidFill>
            <a:prstDash val="lgDashDot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8" name="圖片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4106" y="5463620"/>
            <a:ext cx="618420" cy="618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293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995" y="1424485"/>
            <a:ext cx="5274699" cy="29577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5074344" y="1424485"/>
            <a:ext cx="554551" cy="361950"/>
          </a:xfrm>
          <a:prstGeom prst="rect">
            <a:avLst/>
          </a:prstGeom>
          <a:solidFill>
            <a:srgbClr val="FFD5D9">
              <a:alpha val="20000"/>
            </a:srgbClr>
          </a:solidFill>
          <a:ln w="38100">
            <a:solidFill>
              <a:srgbClr val="FDC57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994" y="2517083"/>
            <a:ext cx="5274700" cy="2958978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1717" y="2903335"/>
            <a:ext cx="3323278" cy="2410289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3559843" y="4382185"/>
            <a:ext cx="459327" cy="355476"/>
          </a:xfrm>
          <a:prstGeom prst="rect">
            <a:avLst/>
          </a:prstGeom>
          <a:solidFill>
            <a:srgbClr val="FFD5D9">
              <a:alpha val="20000"/>
            </a:srgbClr>
          </a:solidFill>
          <a:ln w="38100">
            <a:solidFill>
              <a:srgbClr val="7EE6F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7512" y="3402731"/>
            <a:ext cx="5360804" cy="3140500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09362" y="3826808"/>
            <a:ext cx="3603524" cy="2424676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6609362" y="3844038"/>
            <a:ext cx="3583790" cy="2424676"/>
          </a:xfrm>
          <a:prstGeom prst="rect">
            <a:avLst/>
          </a:prstGeom>
          <a:solidFill>
            <a:srgbClr val="FFD5D9">
              <a:alpha val="20000"/>
            </a:srgbClr>
          </a:solidFill>
          <a:ln w="38100">
            <a:solidFill>
              <a:srgbClr val="FF49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6" name="圖片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2394" y="615545"/>
            <a:ext cx="1753557" cy="924300"/>
          </a:xfrm>
          <a:prstGeom prst="rect">
            <a:avLst/>
          </a:prstGeom>
        </p:spPr>
      </p:pic>
      <p:sp>
        <p:nvSpPr>
          <p:cNvPr id="26" name="弧形 25"/>
          <p:cNvSpPr/>
          <p:nvPr/>
        </p:nvSpPr>
        <p:spPr>
          <a:xfrm rot="19041217" flipH="1">
            <a:off x="7295466" y="1337463"/>
            <a:ext cx="629334" cy="1034150"/>
          </a:xfrm>
          <a:prstGeom prst="arc">
            <a:avLst>
              <a:gd name="adj1" fmla="val 15797411"/>
              <a:gd name="adj2" fmla="val 292446"/>
            </a:avLst>
          </a:prstGeom>
          <a:ln w="9525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弧形 26"/>
          <p:cNvSpPr/>
          <p:nvPr/>
        </p:nvSpPr>
        <p:spPr>
          <a:xfrm rot="9708904" flipH="1">
            <a:off x="7295467" y="1576884"/>
            <a:ext cx="629334" cy="1034150"/>
          </a:xfrm>
          <a:prstGeom prst="arc">
            <a:avLst>
              <a:gd name="adj1" fmla="val 15797411"/>
              <a:gd name="adj2" fmla="val 0"/>
            </a:avLst>
          </a:prstGeom>
          <a:ln w="9525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8" name="內容版面配置區 17"/>
          <p:cNvPicPr>
            <a:picLocks noGrp="1" noChangeAspect="1"/>
          </p:cNvPicPr>
          <p:nvPr>
            <p:ph idx="1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941" y="1553751"/>
            <a:ext cx="1969946" cy="775616"/>
          </a:xfrm>
        </p:spPr>
      </p:pic>
      <p:pic>
        <p:nvPicPr>
          <p:cNvPr id="25" name="圖片 2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2393" y="2390217"/>
            <a:ext cx="3355711" cy="1026236"/>
          </a:xfrm>
          <a:prstGeom prst="rect">
            <a:avLst/>
          </a:prstGeom>
        </p:spPr>
      </p:pic>
      <p:sp>
        <p:nvSpPr>
          <p:cNvPr id="28" name="弧形 27"/>
          <p:cNvSpPr/>
          <p:nvPr/>
        </p:nvSpPr>
        <p:spPr>
          <a:xfrm rot="10118374" flipH="1">
            <a:off x="2524387" y="657150"/>
            <a:ext cx="2894938" cy="3832936"/>
          </a:xfrm>
          <a:prstGeom prst="arc">
            <a:avLst>
              <a:gd name="adj1" fmla="val 15530159"/>
              <a:gd name="adj2" fmla="val 1274044"/>
            </a:avLst>
          </a:prstGeom>
          <a:ln w="57150" cap="flat" cmpd="sng" algn="ctr">
            <a:solidFill>
              <a:srgbClr val="7EE6F1"/>
            </a:solidFill>
            <a:prstDash val="dash"/>
            <a:round/>
            <a:headEnd type="triangl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弧形 29"/>
          <p:cNvSpPr/>
          <p:nvPr/>
        </p:nvSpPr>
        <p:spPr>
          <a:xfrm rot="7631295">
            <a:off x="4193419" y="2704210"/>
            <a:ext cx="2058604" cy="3378191"/>
          </a:xfrm>
          <a:prstGeom prst="arc">
            <a:avLst>
              <a:gd name="adj1" fmla="val 15530159"/>
              <a:gd name="adj2" fmla="val 2513499"/>
            </a:avLst>
          </a:prstGeom>
          <a:ln w="57150" cap="flat" cmpd="sng" algn="ctr">
            <a:solidFill>
              <a:srgbClr val="FF4900"/>
            </a:solidFill>
            <a:prstDash val="dash"/>
            <a:round/>
            <a:headEnd type="triangl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橢圓 30"/>
          <p:cNvSpPr/>
          <p:nvPr/>
        </p:nvSpPr>
        <p:spPr>
          <a:xfrm>
            <a:off x="4780430" y="1646964"/>
            <a:ext cx="466394" cy="42258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b="1" dirty="0" smtClean="0">
                <a:solidFill>
                  <a:schemeClr val="tx1"/>
                </a:solidFill>
              </a:rPr>
              <a:t>1</a:t>
            </a:r>
            <a:endParaRPr lang="zh-TW" altLang="en-US" sz="2800" b="1" dirty="0">
              <a:solidFill>
                <a:schemeClr val="tx1"/>
              </a:solidFill>
            </a:endParaRPr>
          </a:p>
        </p:txBody>
      </p:sp>
      <p:sp>
        <p:nvSpPr>
          <p:cNvPr id="32" name="橢圓 31"/>
          <p:cNvSpPr/>
          <p:nvPr/>
        </p:nvSpPr>
        <p:spPr>
          <a:xfrm>
            <a:off x="3886554" y="4679619"/>
            <a:ext cx="466394" cy="42258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b="1" dirty="0" smtClean="0">
                <a:solidFill>
                  <a:schemeClr val="tx1"/>
                </a:solidFill>
              </a:rPr>
              <a:t>2</a:t>
            </a:r>
            <a:endParaRPr lang="zh-TW" altLang="en-US" sz="2800" b="1" dirty="0">
              <a:solidFill>
                <a:schemeClr val="tx1"/>
              </a:solidFill>
            </a:endParaRPr>
          </a:p>
        </p:txBody>
      </p:sp>
      <p:sp>
        <p:nvSpPr>
          <p:cNvPr id="33" name="橢圓 32"/>
          <p:cNvSpPr/>
          <p:nvPr/>
        </p:nvSpPr>
        <p:spPr>
          <a:xfrm>
            <a:off x="6477125" y="4737661"/>
            <a:ext cx="466394" cy="422580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b="1" dirty="0" smtClean="0">
                <a:solidFill>
                  <a:schemeClr val="tx1"/>
                </a:solidFill>
              </a:rPr>
              <a:t>3</a:t>
            </a:r>
            <a:endParaRPr lang="zh-TW" altLang="en-US" sz="2800" b="1" dirty="0">
              <a:solidFill>
                <a:schemeClr val="tx1"/>
              </a:solidFill>
            </a:endParaRPr>
          </a:p>
        </p:txBody>
      </p:sp>
      <p:sp>
        <p:nvSpPr>
          <p:cNvPr id="36" name="圓角矩形 35"/>
          <p:cNvSpPr/>
          <p:nvPr/>
        </p:nvSpPr>
        <p:spPr>
          <a:xfrm>
            <a:off x="1184400" y="326779"/>
            <a:ext cx="5606925" cy="835500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  <a:effectLst>
            <a:softEdge rad="3175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4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4.</a:t>
            </a:r>
            <a:r>
              <a:rPr lang="zh-TW" altLang="en-US" sz="4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忘記密碼設定</a:t>
            </a:r>
            <a:endParaRPr lang="zh-TW" altLang="en-US" sz="4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橢圓 36"/>
          <p:cNvSpPr/>
          <p:nvPr/>
        </p:nvSpPr>
        <p:spPr>
          <a:xfrm>
            <a:off x="849316" y="228136"/>
            <a:ext cx="768937" cy="991550"/>
          </a:xfrm>
          <a:prstGeom prst="ellipse">
            <a:avLst/>
          </a:prstGeom>
          <a:solidFill>
            <a:schemeClr val="bg1"/>
          </a:solidFill>
          <a:ln w="76200">
            <a:noFill/>
            <a:prstDash val="lgDashDot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8" name="圖片 3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512" y="171025"/>
            <a:ext cx="1110898" cy="1110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940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repeatCount="2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8" repeatCount="2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30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教學電子報管理</a:t>
            </a:r>
            <a:endParaRPr lang="zh-TW" altLang="en-US" dirty="0"/>
          </a:p>
        </p:txBody>
      </p:sp>
      <p:sp>
        <p:nvSpPr>
          <p:cNvPr id="5" name="文字版面配置區 4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altLang="zh-TW" sz="2400" dirty="0"/>
              <a:t>1.</a:t>
            </a:r>
            <a:r>
              <a:rPr lang="zh-TW" altLang="en-US" sz="2400" dirty="0"/>
              <a:t>主題搜尋</a:t>
            </a:r>
            <a:r>
              <a:rPr lang="zh-TW" altLang="en-US" sz="2400" dirty="0" smtClean="0"/>
              <a:t>功能</a:t>
            </a:r>
            <a:endParaRPr lang="en-US" altLang="zh-TW" sz="2400" dirty="0" smtClean="0"/>
          </a:p>
          <a:p>
            <a:r>
              <a:rPr lang="en-US" altLang="zh-TW" sz="2400" dirty="0" smtClean="0"/>
              <a:t>2</a:t>
            </a:r>
            <a:r>
              <a:rPr lang="en-US" altLang="zh-TW" sz="2400" dirty="0"/>
              <a:t>.</a:t>
            </a:r>
            <a:r>
              <a:rPr lang="zh-TW" altLang="en-US" sz="2400" dirty="0"/>
              <a:t>最新發布醒目</a:t>
            </a:r>
            <a:r>
              <a:rPr lang="zh-TW" altLang="en-US" sz="2400" dirty="0" smtClean="0"/>
              <a:t>標示</a:t>
            </a:r>
            <a:endParaRPr lang="zh-TW" altLang="en-US" sz="2400" dirty="0"/>
          </a:p>
          <a:p>
            <a:r>
              <a:rPr lang="en-US" altLang="zh-TW" sz="2400" dirty="0"/>
              <a:t>3.</a:t>
            </a:r>
            <a:r>
              <a:rPr lang="zh-TW" altLang="en-US" sz="2400" dirty="0"/>
              <a:t>電子報下載</a:t>
            </a:r>
            <a:r>
              <a:rPr lang="zh-TW" altLang="en-US" sz="2400" dirty="0" smtClean="0"/>
              <a:t>區</a:t>
            </a:r>
            <a:endParaRPr lang="zh-TW" altLang="en-US" sz="2400" dirty="0"/>
          </a:p>
          <a:p>
            <a:r>
              <a:rPr lang="en-US" altLang="zh-TW" sz="2400" dirty="0"/>
              <a:t>4.</a:t>
            </a:r>
            <a:r>
              <a:rPr lang="zh-TW" altLang="en-US" sz="2400" dirty="0"/>
              <a:t>顯示下載</a:t>
            </a:r>
            <a:r>
              <a:rPr lang="en-US" altLang="zh-TW" sz="2400" dirty="0"/>
              <a:t>/</a:t>
            </a:r>
            <a:r>
              <a:rPr lang="zh-TW" altLang="en-US" sz="2400" dirty="0"/>
              <a:t>點擊</a:t>
            </a:r>
            <a:r>
              <a:rPr lang="zh-TW" altLang="en-US" sz="2400" dirty="0" smtClean="0"/>
              <a:t>數</a:t>
            </a:r>
            <a:endParaRPr lang="zh-TW" altLang="en-US" sz="2400" dirty="0"/>
          </a:p>
          <a:p>
            <a:r>
              <a:rPr lang="en-US" altLang="zh-TW" sz="2400" dirty="0"/>
              <a:t>5.</a:t>
            </a:r>
            <a:r>
              <a:rPr lang="zh-TW" altLang="en-US" sz="2400" dirty="0"/>
              <a:t>轉發</a:t>
            </a:r>
            <a:r>
              <a:rPr lang="en-US" altLang="zh-TW" sz="2400" dirty="0"/>
              <a:t>/</a:t>
            </a:r>
            <a:r>
              <a:rPr lang="zh-TW" altLang="en-US" sz="2400" dirty="0"/>
              <a:t>分享</a:t>
            </a:r>
            <a:r>
              <a:rPr lang="zh-TW" altLang="en-US" sz="2400" dirty="0" smtClean="0"/>
              <a:t>功能</a:t>
            </a:r>
            <a:endParaRPr lang="zh-TW" altLang="en-US" sz="2400" dirty="0"/>
          </a:p>
          <a:p>
            <a:endParaRPr lang="zh-TW" altLang="en-US" sz="2400" dirty="0"/>
          </a:p>
          <a:p>
            <a:endParaRPr lang="zh-TW" altLang="en-US" sz="2400" dirty="0"/>
          </a:p>
          <a:p>
            <a:r>
              <a:rPr lang="zh-TW" altLang="en-US" sz="2400" dirty="0"/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1460246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圓角矩形 34"/>
          <p:cNvSpPr/>
          <p:nvPr/>
        </p:nvSpPr>
        <p:spPr>
          <a:xfrm>
            <a:off x="1184399" y="326779"/>
            <a:ext cx="5435475" cy="835500"/>
          </a:xfrm>
          <a:prstGeom prst="roundRect">
            <a:avLst/>
          </a:prstGeom>
          <a:solidFill>
            <a:srgbClr val="96DDFE">
              <a:alpha val="50000"/>
            </a:srgbClr>
          </a:solidFill>
          <a:ln>
            <a:noFill/>
          </a:ln>
          <a:effectLst>
            <a:softEdge rad="3175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4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altLang="zh-TW" sz="4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</a:t>
            </a:r>
            <a:r>
              <a:rPr lang="zh-TW" altLang="en-US" sz="4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主題搜尋功能</a:t>
            </a:r>
          </a:p>
        </p:txBody>
      </p:sp>
      <p:sp>
        <p:nvSpPr>
          <p:cNvPr id="36" name="橢圓 35"/>
          <p:cNvSpPr/>
          <p:nvPr/>
        </p:nvSpPr>
        <p:spPr>
          <a:xfrm>
            <a:off x="849316" y="228136"/>
            <a:ext cx="768937" cy="991550"/>
          </a:xfrm>
          <a:prstGeom prst="ellipse">
            <a:avLst/>
          </a:prstGeom>
          <a:solidFill>
            <a:schemeClr val="bg1"/>
          </a:solidFill>
          <a:ln w="76200">
            <a:noFill/>
            <a:prstDash val="lgDashDot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7" name="圖片 3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512" y="171025"/>
            <a:ext cx="1110898" cy="1110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4127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圓角矩形 34"/>
          <p:cNvSpPr/>
          <p:nvPr/>
        </p:nvSpPr>
        <p:spPr>
          <a:xfrm>
            <a:off x="1184399" y="326779"/>
            <a:ext cx="6578476" cy="835500"/>
          </a:xfrm>
          <a:prstGeom prst="roundRect">
            <a:avLst/>
          </a:prstGeom>
          <a:solidFill>
            <a:srgbClr val="96DDFE">
              <a:alpha val="50000"/>
            </a:srgbClr>
          </a:solidFill>
          <a:ln>
            <a:noFill/>
          </a:ln>
          <a:effectLst>
            <a:softEdge rad="3175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4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altLang="zh-TW" sz="4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</a:t>
            </a:r>
            <a:r>
              <a:rPr lang="zh-TW" altLang="en-US" sz="4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最新發布醒目標示</a:t>
            </a:r>
          </a:p>
        </p:txBody>
      </p:sp>
      <p:sp>
        <p:nvSpPr>
          <p:cNvPr id="36" name="橢圓 35"/>
          <p:cNvSpPr/>
          <p:nvPr/>
        </p:nvSpPr>
        <p:spPr>
          <a:xfrm>
            <a:off x="849316" y="228136"/>
            <a:ext cx="768937" cy="991550"/>
          </a:xfrm>
          <a:prstGeom prst="ellipse">
            <a:avLst/>
          </a:prstGeom>
          <a:solidFill>
            <a:schemeClr val="bg1"/>
          </a:solidFill>
          <a:ln w="76200">
            <a:noFill/>
            <a:prstDash val="lgDashDot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7" name="圖片 3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512" y="171025"/>
            <a:ext cx="1110898" cy="1110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8940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圓角矩形 34"/>
          <p:cNvSpPr/>
          <p:nvPr/>
        </p:nvSpPr>
        <p:spPr>
          <a:xfrm>
            <a:off x="1184399" y="326779"/>
            <a:ext cx="5435475" cy="835500"/>
          </a:xfrm>
          <a:prstGeom prst="roundRect">
            <a:avLst/>
          </a:prstGeom>
          <a:solidFill>
            <a:srgbClr val="96DDFE">
              <a:alpha val="50000"/>
            </a:srgbClr>
          </a:solidFill>
          <a:ln>
            <a:noFill/>
          </a:ln>
          <a:effectLst>
            <a:softEdge rad="3175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4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altLang="zh-TW" sz="4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</a:t>
            </a:r>
            <a:r>
              <a:rPr lang="zh-TW" altLang="en-US" sz="4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電子報下載區</a:t>
            </a:r>
          </a:p>
        </p:txBody>
      </p:sp>
      <p:sp>
        <p:nvSpPr>
          <p:cNvPr id="36" name="橢圓 35"/>
          <p:cNvSpPr/>
          <p:nvPr/>
        </p:nvSpPr>
        <p:spPr>
          <a:xfrm>
            <a:off x="849316" y="228136"/>
            <a:ext cx="768937" cy="991550"/>
          </a:xfrm>
          <a:prstGeom prst="ellipse">
            <a:avLst/>
          </a:prstGeom>
          <a:solidFill>
            <a:schemeClr val="bg1"/>
          </a:solidFill>
          <a:ln w="76200">
            <a:noFill/>
            <a:prstDash val="lgDashDot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7" name="圖片 3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512" y="171025"/>
            <a:ext cx="1110898" cy="1110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7629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圓角矩形 34"/>
          <p:cNvSpPr/>
          <p:nvPr/>
        </p:nvSpPr>
        <p:spPr>
          <a:xfrm>
            <a:off x="1184399" y="326779"/>
            <a:ext cx="5978401" cy="835500"/>
          </a:xfrm>
          <a:prstGeom prst="roundRect">
            <a:avLst/>
          </a:prstGeom>
          <a:solidFill>
            <a:srgbClr val="96DDFE">
              <a:alpha val="50000"/>
            </a:srgbClr>
          </a:solidFill>
          <a:ln>
            <a:noFill/>
          </a:ln>
          <a:effectLst>
            <a:softEdge rad="3175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4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altLang="zh-TW" sz="4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</a:t>
            </a:r>
            <a:r>
              <a:rPr lang="zh-TW" altLang="en-US" sz="4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顯示下載</a:t>
            </a:r>
            <a:r>
              <a:rPr lang="en-US" altLang="zh-TW" sz="4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zh-TW" altLang="en-US" sz="4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點擊數</a:t>
            </a:r>
          </a:p>
        </p:txBody>
      </p:sp>
      <p:sp>
        <p:nvSpPr>
          <p:cNvPr id="36" name="橢圓 35"/>
          <p:cNvSpPr/>
          <p:nvPr/>
        </p:nvSpPr>
        <p:spPr>
          <a:xfrm>
            <a:off x="849316" y="228136"/>
            <a:ext cx="768937" cy="991550"/>
          </a:xfrm>
          <a:prstGeom prst="ellipse">
            <a:avLst/>
          </a:prstGeom>
          <a:solidFill>
            <a:schemeClr val="bg1"/>
          </a:solidFill>
          <a:ln w="76200">
            <a:noFill/>
            <a:prstDash val="lgDashDot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7" name="圖片 3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512" y="171025"/>
            <a:ext cx="1110898" cy="1110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0078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圓角矩形 34"/>
          <p:cNvSpPr/>
          <p:nvPr/>
        </p:nvSpPr>
        <p:spPr>
          <a:xfrm>
            <a:off x="1184399" y="326779"/>
            <a:ext cx="5435475" cy="835500"/>
          </a:xfrm>
          <a:prstGeom prst="roundRect">
            <a:avLst/>
          </a:prstGeom>
          <a:solidFill>
            <a:srgbClr val="96DDFE">
              <a:alpha val="50000"/>
            </a:srgbClr>
          </a:solidFill>
          <a:ln>
            <a:noFill/>
          </a:ln>
          <a:effectLst>
            <a:softEdge rad="317500"/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48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altLang="zh-TW" sz="4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</a:t>
            </a:r>
            <a:r>
              <a:rPr lang="zh-TW" altLang="en-US" sz="4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轉發</a:t>
            </a:r>
            <a:r>
              <a:rPr lang="en-US" altLang="zh-TW" sz="4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zh-TW" altLang="en-US" sz="4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分享功能</a:t>
            </a:r>
          </a:p>
        </p:txBody>
      </p:sp>
      <p:sp>
        <p:nvSpPr>
          <p:cNvPr id="36" name="橢圓 35"/>
          <p:cNvSpPr/>
          <p:nvPr/>
        </p:nvSpPr>
        <p:spPr>
          <a:xfrm>
            <a:off x="849316" y="228136"/>
            <a:ext cx="768937" cy="991550"/>
          </a:xfrm>
          <a:prstGeom prst="ellipse">
            <a:avLst/>
          </a:prstGeom>
          <a:solidFill>
            <a:schemeClr val="bg1"/>
          </a:solidFill>
          <a:ln w="76200">
            <a:noFill/>
            <a:prstDash val="lgDashDot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7" name="圖片 3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512" y="171025"/>
            <a:ext cx="1110898" cy="1110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7115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1. RWD</a:t>
            </a:r>
            <a:r>
              <a:rPr lang="zh-TW" altLang="en-US" dirty="0"/>
              <a:t>網頁  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系統測試時檢核。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14393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2.</a:t>
            </a:r>
            <a:r>
              <a:rPr lang="zh-TW" altLang="en-US" dirty="0"/>
              <a:t>提供多版型設計樣式</a:t>
            </a:r>
          </a:p>
        </p:txBody>
      </p:sp>
      <p:sp>
        <p:nvSpPr>
          <p:cNvPr id="6" name="文字版面配置區 5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7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03740" y="3429000"/>
            <a:ext cx="3977667" cy="2219486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9204385" y="4160520"/>
            <a:ext cx="810883" cy="273457"/>
          </a:xfrm>
          <a:prstGeom prst="rect">
            <a:avLst/>
          </a:prstGeom>
          <a:noFill/>
          <a:ln w="190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雲朵形圖說文字 8"/>
          <p:cNvSpPr/>
          <p:nvPr/>
        </p:nvSpPr>
        <p:spPr>
          <a:xfrm>
            <a:off x="9221637" y="2622430"/>
            <a:ext cx="2070339" cy="1311215"/>
          </a:xfrm>
          <a:prstGeom prst="cloud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計畫承辦人，可以點選「編輯版面」</a:t>
            </a:r>
            <a:endParaRPr lang="zh-TW" altLang="en-US" dirty="0"/>
          </a:p>
        </p:txBody>
      </p:sp>
      <p:pic>
        <p:nvPicPr>
          <p:cNvPr id="10" name="圖片版面配置區 9"/>
          <p:cNvPicPr>
            <a:picLocks noGrp="1" noChangeAspect="1"/>
          </p:cNvPicPr>
          <p:nvPr>
            <p:ph type="pic" idx="1"/>
          </p:nvPr>
        </p:nvPicPr>
        <p:blipFill>
          <a:blip r:embed="rId3"/>
          <a:srcRect l="16055" r="16055"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834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圖片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8879" y="-1676"/>
            <a:ext cx="5533121" cy="3097740"/>
          </a:xfrm>
          <a:prstGeom prst="rect">
            <a:avLst/>
          </a:prstGeom>
        </p:spPr>
      </p:pic>
      <p:pic>
        <p:nvPicPr>
          <p:cNvPr id="24" name="內容版面配置區 39"/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6746018" y="1971468"/>
            <a:ext cx="5487924" cy="2816260"/>
          </a:xfrm>
          <a:prstGeom prst="rect">
            <a:avLst/>
          </a:prstGeom>
        </p:spPr>
      </p:pic>
      <p:sp>
        <p:nvSpPr>
          <p:cNvPr id="5" name="標題 4"/>
          <p:cNvSpPr>
            <a:spLocks noGrp="1"/>
          </p:cNvSpPr>
          <p:nvPr>
            <p:ph type="title"/>
          </p:nvPr>
        </p:nvSpPr>
        <p:spPr>
          <a:xfrm>
            <a:off x="0" y="-23654"/>
            <a:ext cx="10058400" cy="1609344"/>
          </a:xfrm>
        </p:spPr>
        <p:txBody>
          <a:bodyPr/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zh-TW" altLang="en-US" dirty="0" smtClean="0"/>
              <a:t>輪播橫幅設定</a:t>
            </a:r>
            <a:endParaRPr lang="zh-TW" altLang="en-US" dirty="0"/>
          </a:p>
        </p:txBody>
      </p:sp>
      <p:pic>
        <p:nvPicPr>
          <p:cNvPr id="42" name="圖片版面配置區 9"/>
          <p:cNvPicPr>
            <a:picLocks noGrp="1" noChangeAspect="1"/>
          </p:cNvPicPr>
          <p:nvPr>
            <p:ph sz="half" idx="1"/>
          </p:nvPr>
        </p:nvPicPr>
        <p:blipFill>
          <a:blip r:embed="rId4"/>
          <a:srcRect l="16055" r="16055"/>
          <a:stretch>
            <a:fillRect/>
          </a:stretch>
        </p:blipFill>
        <p:spPr>
          <a:xfrm>
            <a:off x="148558" y="1636387"/>
            <a:ext cx="6286500" cy="5191735"/>
          </a:xfrm>
          <a:prstGeom prst="rect">
            <a:avLst/>
          </a:prstGeom>
        </p:spPr>
      </p:pic>
      <p:sp>
        <p:nvSpPr>
          <p:cNvPr id="49" name="矩形 48"/>
          <p:cNvSpPr/>
          <p:nvPr/>
        </p:nvSpPr>
        <p:spPr>
          <a:xfrm>
            <a:off x="1295400" y="3566409"/>
            <a:ext cx="1231900" cy="1497919"/>
          </a:xfrm>
          <a:prstGeom prst="rect">
            <a:avLst/>
          </a:prstGeom>
          <a:solidFill>
            <a:srgbClr val="3B93AF">
              <a:alpha val="40000"/>
            </a:srgbClr>
          </a:solidFill>
          <a:ln w="28575">
            <a:solidFill>
              <a:schemeClr val="accent2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8" name="圖片 4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4365" y="4488434"/>
            <a:ext cx="5487924" cy="2718872"/>
          </a:xfrm>
          <a:prstGeom prst="rect">
            <a:avLst/>
          </a:prstGeom>
        </p:spPr>
      </p:pic>
      <p:sp>
        <p:nvSpPr>
          <p:cNvPr id="50" name="矩形 49"/>
          <p:cNvSpPr/>
          <p:nvPr/>
        </p:nvSpPr>
        <p:spPr>
          <a:xfrm>
            <a:off x="11379200" y="896063"/>
            <a:ext cx="673100" cy="295824"/>
          </a:xfrm>
          <a:prstGeom prst="rect">
            <a:avLst/>
          </a:prstGeom>
          <a:solidFill>
            <a:srgbClr val="3B93AF">
              <a:alpha val="40000"/>
            </a:srgbClr>
          </a:solidFill>
          <a:ln w="28575">
            <a:solidFill>
              <a:schemeClr val="accent2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1" name="矩形 50"/>
          <p:cNvSpPr/>
          <p:nvPr/>
        </p:nvSpPr>
        <p:spPr>
          <a:xfrm>
            <a:off x="6956598" y="2788915"/>
            <a:ext cx="5080000" cy="1421033"/>
          </a:xfrm>
          <a:prstGeom prst="rect">
            <a:avLst/>
          </a:prstGeom>
          <a:solidFill>
            <a:srgbClr val="3B93AF">
              <a:alpha val="40000"/>
            </a:srgbClr>
          </a:solidFill>
          <a:ln w="28575">
            <a:solidFill>
              <a:schemeClr val="accent2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2" name="矩形 51"/>
          <p:cNvSpPr/>
          <p:nvPr/>
        </p:nvSpPr>
        <p:spPr>
          <a:xfrm>
            <a:off x="6972300" y="5209972"/>
            <a:ext cx="4978400" cy="1237077"/>
          </a:xfrm>
          <a:prstGeom prst="rect">
            <a:avLst/>
          </a:prstGeom>
          <a:solidFill>
            <a:srgbClr val="3B93AF">
              <a:alpha val="40000"/>
            </a:srgbClr>
          </a:solidFill>
          <a:ln w="28575">
            <a:solidFill>
              <a:schemeClr val="accent2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3" name="五邊形 52"/>
          <p:cNvSpPr/>
          <p:nvPr/>
        </p:nvSpPr>
        <p:spPr>
          <a:xfrm rot="5400000">
            <a:off x="1438018" y="1939962"/>
            <a:ext cx="1141469" cy="2078489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altLang="zh-TW" dirty="0" smtClean="0"/>
              <a:t>Step</a:t>
            </a:r>
            <a:r>
              <a:rPr lang="zh-TW" altLang="en-US" dirty="0" smtClean="0"/>
              <a:t> </a:t>
            </a:r>
            <a:r>
              <a:rPr lang="en-US" altLang="zh-TW" dirty="0" smtClean="0"/>
              <a:t>1</a:t>
            </a:r>
          </a:p>
          <a:p>
            <a:pPr algn="ctr"/>
            <a:r>
              <a:rPr lang="zh-TW" altLang="en-US" dirty="0" smtClean="0"/>
              <a:t>輪播橫幅設定</a:t>
            </a:r>
            <a:endParaRPr lang="zh-TW" altLang="en-US" dirty="0"/>
          </a:p>
        </p:txBody>
      </p:sp>
      <p:sp>
        <p:nvSpPr>
          <p:cNvPr id="54" name="＞形箭號 53"/>
          <p:cNvSpPr/>
          <p:nvPr/>
        </p:nvSpPr>
        <p:spPr>
          <a:xfrm rot="5400000">
            <a:off x="1853367" y="3375422"/>
            <a:ext cx="310769" cy="48953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56" name="五邊形 55"/>
          <p:cNvSpPr/>
          <p:nvPr/>
        </p:nvSpPr>
        <p:spPr>
          <a:xfrm>
            <a:off x="9220200" y="637158"/>
            <a:ext cx="1982343" cy="759388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Step</a:t>
            </a:r>
            <a:r>
              <a:rPr lang="zh-TW" altLang="en-US" dirty="0" smtClean="0"/>
              <a:t> </a:t>
            </a:r>
            <a:r>
              <a:rPr lang="en-US" altLang="zh-TW" dirty="0" smtClean="0"/>
              <a:t>2</a:t>
            </a:r>
            <a:r>
              <a:rPr lang="zh-TW" altLang="en-US" dirty="0" smtClean="0"/>
              <a:t> 新增</a:t>
            </a:r>
            <a:endParaRPr lang="zh-TW" altLang="en-US" dirty="0"/>
          </a:p>
        </p:txBody>
      </p:sp>
      <p:sp>
        <p:nvSpPr>
          <p:cNvPr id="57" name="＞形箭號 56"/>
          <p:cNvSpPr/>
          <p:nvPr/>
        </p:nvSpPr>
        <p:spPr>
          <a:xfrm>
            <a:off x="11132884" y="678973"/>
            <a:ext cx="246316" cy="611846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58" name="五邊形 57"/>
          <p:cNvSpPr/>
          <p:nvPr/>
        </p:nvSpPr>
        <p:spPr>
          <a:xfrm>
            <a:off x="6193766" y="5779698"/>
            <a:ext cx="1217065" cy="430682"/>
          </a:xfrm>
          <a:prstGeom prst="homePlat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成果</a:t>
            </a:r>
            <a:r>
              <a:rPr lang="zh-TW" altLang="en-US" dirty="0" smtClean="0"/>
              <a:t>展示</a:t>
            </a:r>
            <a:endParaRPr lang="en-US" altLang="zh-TW" dirty="0" smtClean="0"/>
          </a:p>
        </p:txBody>
      </p:sp>
      <p:sp>
        <p:nvSpPr>
          <p:cNvPr id="59" name="＞形箭號 58"/>
          <p:cNvSpPr/>
          <p:nvPr/>
        </p:nvSpPr>
        <p:spPr>
          <a:xfrm>
            <a:off x="7309770" y="5800606"/>
            <a:ext cx="236855" cy="388866"/>
          </a:xfrm>
          <a:prstGeom prst="chevron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6" name="五邊形 65"/>
          <p:cNvSpPr/>
          <p:nvPr/>
        </p:nvSpPr>
        <p:spPr>
          <a:xfrm rot="16200000">
            <a:off x="10332618" y="3510365"/>
            <a:ext cx="621099" cy="2411870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zh-TW" dirty="0" smtClean="0"/>
              <a:t>Step</a:t>
            </a:r>
            <a:r>
              <a:rPr lang="zh-TW" altLang="en-US" dirty="0" smtClean="0"/>
              <a:t> </a:t>
            </a:r>
            <a:r>
              <a:rPr lang="en-US" altLang="zh-TW" dirty="0" smtClean="0"/>
              <a:t>3 </a:t>
            </a:r>
            <a:r>
              <a:rPr lang="zh-TW" altLang="en-US" dirty="0" smtClean="0"/>
              <a:t>新增輪播設定</a:t>
            </a:r>
            <a:endParaRPr lang="zh-TW" altLang="en-US" dirty="0"/>
          </a:p>
        </p:txBody>
      </p:sp>
      <p:sp>
        <p:nvSpPr>
          <p:cNvPr id="67" name="＞形箭號 66"/>
          <p:cNvSpPr/>
          <p:nvPr/>
        </p:nvSpPr>
        <p:spPr>
          <a:xfrm rot="16200000">
            <a:off x="10474254" y="3932572"/>
            <a:ext cx="326256" cy="74027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9940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圖片 7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1856" y="-16519"/>
            <a:ext cx="5572796" cy="3135229"/>
          </a:xfrm>
          <a:prstGeom prst="rect">
            <a:avLst/>
          </a:prstGeom>
        </p:spPr>
      </p:pic>
      <p:sp>
        <p:nvSpPr>
          <p:cNvPr id="5" name="標題 4"/>
          <p:cNvSpPr>
            <a:spLocks noGrp="1"/>
          </p:cNvSpPr>
          <p:nvPr>
            <p:ph type="title"/>
          </p:nvPr>
        </p:nvSpPr>
        <p:spPr>
          <a:xfrm>
            <a:off x="0" y="-23654"/>
            <a:ext cx="10058400" cy="1609344"/>
          </a:xfrm>
        </p:spPr>
        <p:txBody>
          <a:bodyPr/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zh-TW" altLang="en-US" dirty="0"/>
              <a:t>其他項目</a:t>
            </a:r>
            <a:r>
              <a:rPr lang="zh-TW" altLang="en-US" dirty="0" smtClean="0"/>
              <a:t>設定</a:t>
            </a:r>
            <a:r>
              <a:rPr lang="en-US" altLang="zh-TW" dirty="0" smtClean="0"/>
              <a:t>(</a:t>
            </a:r>
            <a:r>
              <a:rPr lang="zh-TW" altLang="en-US" dirty="0" smtClean="0"/>
              <a:t>刪除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pic>
        <p:nvPicPr>
          <p:cNvPr id="42" name="圖片版面配置區 9"/>
          <p:cNvPicPr>
            <a:picLocks noGrp="1" noChangeAspect="1"/>
          </p:cNvPicPr>
          <p:nvPr>
            <p:ph sz="half" idx="1"/>
          </p:nvPr>
        </p:nvPicPr>
        <p:blipFill>
          <a:blip r:embed="rId3"/>
          <a:srcRect l="16055" r="16055"/>
          <a:stretch>
            <a:fillRect/>
          </a:stretch>
        </p:blipFill>
        <p:spPr>
          <a:xfrm>
            <a:off x="148558" y="1191887"/>
            <a:ext cx="6286500" cy="5191735"/>
          </a:xfrm>
          <a:prstGeom prst="rect">
            <a:avLst/>
          </a:prstGeom>
        </p:spPr>
      </p:pic>
      <p:pic>
        <p:nvPicPr>
          <p:cNvPr id="48" name="圖片 4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1640" y="4942915"/>
            <a:ext cx="5487924" cy="2718872"/>
          </a:xfrm>
          <a:prstGeom prst="rect">
            <a:avLst/>
          </a:prstGeom>
        </p:spPr>
      </p:pic>
      <p:sp>
        <p:nvSpPr>
          <p:cNvPr id="49" name="矩形 48"/>
          <p:cNvSpPr/>
          <p:nvPr/>
        </p:nvSpPr>
        <p:spPr>
          <a:xfrm>
            <a:off x="2651346" y="3121909"/>
            <a:ext cx="1231900" cy="1497919"/>
          </a:xfrm>
          <a:prstGeom prst="rect">
            <a:avLst/>
          </a:prstGeom>
          <a:solidFill>
            <a:srgbClr val="3B93AF">
              <a:alpha val="40000"/>
            </a:srgbClr>
          </a:solidFill>
          <a:ln w="28575">
            <a:solidFill>
              <a:schemeClr val="accent2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2" name="矩形 51"/>
          <p:cNvSpPr/>
          <p:nvPr/>
        </p:nvSpPr>
        <p:spPr>
          <a:xfrm>
            <a:off x="10259082" y="6881792"/>
            <a:ext cx="869120" cy="606449"/>
          </a:xfrm>
          <a:prstGeom prst="rect">
            <a:avLst/>
          </a:prstGeom>
          <a:solidFill>
            <a:srgbClr val="3B93AF">
              <a:alpha val="40000"/>
            </a:srgbClr>
          </a:solidFill>
          <a:ln w="28575">
            <a:solidFill>
              <a:schemeClr val="accent2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3" name="五邊形 52"/>
          <p:cNvSpPr/>
          <p:nvPr/>
        </p:nvSpPr>
        <p:spPr>
          <a:xfrm rot="5400000">
            <a:off x="2793964" y="1495462"/>
            <a:ext cx="1141469" cy="2078489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altLang="zh-TW" dirty="0" smtClean="0"/>
              <a:t>Step</a:t>
            </a:r>
            <a:r>
              <a:rPr lang="zh-TW" altLang="en-US" dirty="0" smtClean="0"/>
              <a:t> </a:t>
            </a:r>
            <a:r>
              <a:rPr lang="en-US" altLang="zh-TW" dirty="0" smtClean="0"/>
              <a:t>1</a:t>
            </a:r>
          </a:p>
          <a:p>
            <a:pPr algn="ctr"/>
            <a:r>
              <a:rPr lang="zh-TW" altLang="en-US" dirty="0" smtClean="0"/>
              <a:t>其他項目設定</a:t>
            </a:r>
            <a:endParaRPr lang="zh-TW" altLang="en-US" dirty="0"/>
          </a:p>
        </p:txBody>
      </p:sp>
      <p:sp>
        <p:nvSpPr>
          <p:cNvPr id="54" name="＞形箭號 53"/>
          <p:cNvSpPr/>
          <p:nvPr/>
        </p:nvSpPr>
        <p:spPr>
          <a:xfrm rot="5400000">
            <a:off x="3209313" y="2930922"/>
            <a:ext cx="310769" cy="48953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58" name="五邊形 57"/>
          <p:cNvSpPr/>
          <p:nvPr/>
        </p:nvSpPr>
        <p:spPr>
          <a:xfrm>
            <a:off x="8528991" y="6792764"/>
            <a:ext cx="1352931" cy="695477"/>
          </a:xfrm>
          <a:prstGeom prst="homePlat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成果</a:t>
            </a:r>
            <a:r>
              <a:rPr lang="zh-TW" altLang="en-US" dirty="0" smtClean="0"/>
              <a:t>展示</a:t>
            </a:r>
            <a:endParaRPr lang="en-US" altLang="zh-TW" dirty="0" smtClean="0"/>
          </a:p>
        </p:txBody>
      </p:sp>
      <p:pic>
        <p:nvPicPr>
          <p:cNvPr id="69" name="圖片 6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9204" y="1822596"/>
            <a:ext cx="5572796" cy="3177006"/>
          </a:xfrm>
          <a:prstGeom prst="rect">
            <a:avLst/>
          </a:prstGeom>
        </p:spPr>
      </p:pic>
      <p:sp>
        <p:nvSpPr>
          <p:cNvPr id="66" name="五邊形 65"/>
          <p:cNvSpPr/>
          <p:nvPr/>
        </p:nvSpPr>
        <p:spPr>
          <a:xfrm rot="16200000">
            <a:off x="10332618" y="3510365"/>
            <a:ext cx="621099" cy="2411870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zh-TW" dirty="0" smtClean="0"/>
              <a:t>Step</a:t>
            </a:r>
            <a:r>
              <a:rPr lang="zh-TW" altLang="en-US" dirty="0" smtClean="0"/>
              <a:t> </a:t>
            </a:r>
            <a:r>
              <a:rPr lang="en-US" altLang="zh-TW" dirty="0" smtClean="0"/>
              <a:t>3 </a:t>
            </a:r>
            <a:r>
              <a:rPr lang="zh-TW" altLang="en-US" dirty="0" smtClean="0"/>
              <a:t>新增輪播設定</a:t>
            </a:r>
            <a:endParaRPr lang="zh-TW" altLang="en-US" dirty="0"/>
          </a:p>
        </p:txBody>
      </p:sp>
      <p:sp>
        <p:nvSpPr>
          <p:cNvPr id="67" name="＞形箭號 66"/>
          <p:cNvSpPr/>
          <p:nvPr/>
        </p:nvSpPr>
        <p:spPr>
          <a:xfrm rot="16200000">
            <a:off x="10474254" y="3932572"/>
            <a:ext cx="326256" cy="74027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6798288" y="2730474"/>
            <a:ext cx="5152412" cy="893804"/>
          </a:xfrm>
          <a:prstGeom prst="rect">
            <a:avLst/>
          </a:prstGeom>
          <a:solidFill>
            <a:srgbClr val="3B93AF">
              <a:alpha val="40000"/>
            </a:srgbClr>
          </a:solidFill>
          <a:ln w="28575">
            <a:solidFill>
              <a:schemeClr val="accent2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0" name="矩形 49"/>
          <p:cNvSpPr/>
          <p:nvPr/>
        </p:nvSpPr>
        <p:spPr>
          <a:xfrm>
            <a:off x="11379200" y="896063"/>
            <a:ext cx="673100" cy="295824"/>
          </a:xfrm>
          <a:prstGeom prst="rect">
            <a:avLst/>
          </a:prstGeom>
          <a:solidFill>
            <a:srgbClr val="3B93AF">
              <a:alpha val="40000"/>
            </a:srgbClr>
          </a:solidFill>
          <a:ln w="28575">
            <a:solidFill>
              <a:schemeClr val="accent2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7" name="＞形箭號 56"/>
          <p:cNvSpPr/>
          <p:nvPr/>
        </p:nvSpPr>
        <p:spPr>
          <a:xfrm>
            <a:off x="11132884" y="678973"/>
            <a:ext cx="246316" cy="611846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56" name="五邊形 55"/>
          <p:cNvSpPr/>
          <p:nvPr/>
        </p:nvSpPr>
        <p:spPr>
          <a:xfrm>
            <a:off x="9220200" y="637158"/>
            <a:ext cx="1982343" cy="759388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Step</a:t>
            </a:r>
            <a:r>
              <a:rPr lang="zh-TW" altLang="en-US" dirty="0" smtClean="0"/>
              <a:t> </a:t>
            </a:r>
            <a:r>
              <a:rPr lang="en-US" altLang="zh-TW" dirty="0" smtClean="0"/>
              <a:t>2</a:t>
            </a:r>
            <a:r>
              <a:rPr lang="zh-TW" altLang="en-US" dirty="0" smtClean="0"/>
              <a:t> 新增</a:t>
            </a:r>
            <a:endParaRPr lang="zh-TW" altLang="en-US" dirty="0"/>
          </a:p>
        </p:txBody>
      </p:sp>
      <p:sp>
        <p:nvSpPr>
          <p:cNvPr id="59" name="＞形箭號 58"/>
          <p:cNvSpPr/>
          <p:nvPr/>
        </p:nvSpPr>
        <p:spPr>
          <a:xfrm>
            <a:off x="9786184" y="6818292"/>
            <a:ext cx="246316" cy="611846"/>
          </a:xfrm>
          <a:prstGeom prst="chevron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79737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081" y="3322539"/>
            <a:ext cx="6027905" cy="3449122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081" y="13767"/>
            <a:ext cx="5749931" cy="3330576"/>
          </a:xfrm>
          <a:prstGeom prst="rect">
            <a:avLst/>
          </a:prstGeom>
        </p:spPr>
      </p:pic>
      <p:sp>
        <p:nvSpPr>
          <p:cNvPr id="5" name="標題 4"/>
          <p:cNvSpPr>
            <a:spLocks noGrp="1"/>
          </p:cNvSpPr>
          <p:nvPr>
            <p:ph type="title"/>
          </p:nvPr>
        </p:nvSpPr>
        <p:spPr>
          <a:xfrm>
            <a:off x="0" y="-23654"/>
            <a:ext cx="10058400" cy="1609344"/>
          </a:xfrm>
        </p:spPr>
        <p:txBody>
          <a:bodyPr/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zh-TW" altLang="en-US" dirty="0" smtClean="0"/>
              <a:t>編輯計畫介紹</a:t>
            </a:r>
            <a:endParaRPr lang="zh-TW" altLang="en-US" dirty="0"/>
          </a:p>
        </p:txBody>
      </p:sp>
      <p:pic>
        <p:nvPicPr>
          <p:cNvPr id="42" name="圖片版面配置區 9"/>
          <p:cNvPicPr>
            <a:picLocks noGrp="1" noChangeAspect="1"/>
          </p:cNvPicPr>
          <p:nvPr>
            <p:ph sz="half" idx="1"/>
          </p:nvPr>
        </p:nvPicPr>
        <p:blipFill>
          <a:blip r:embed="rId4"/>
          <a:srcRect l="16055" r="16055"/>
          <a:stretch>
            <a:fillRect/>
          </a:stretch>
        </p:blipFill>
        <p:spPr>
          <a:xfrm>
            <a:off x="148558" y="1191887"/>
            <a:ext cx="6286500" cy="5191735"/>
          </a:xfrm>
          <a:prstGeom prst="rect">
            <a:avLst/>
          </a:prstGeom>
        </p:spPr>
      </p:pic>
      <p:sp>
        <p:nvSpPr>
          <p:cNvPr id="49" name="矩形 48"/>
          <p:cNvSpPr/>
          <p:nvPr/>
        </p:nvSpPr>
        <p:spPr>
          <a:xfrm>
            <a:off x="3998451" y="3135178"/>
            <a:ext cx="1231900" cy="1497919"/>
          </a:xfrm>
          <a:prstGeom prst="rect">
            <a:avLst/>
          </a:prstGeom>
          <a:solidFill>
            <a:srgbClr val="3B93AF">
              <a:alpha val="40000"/>
            </a:srgbClr>
          </a:solidFill>
          <a:ln w="28575">
            <a:solidFill>
              <a:schemeClr val="accent2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2" name="矩形 51"/>
          <p:cNvSpPr/>
          <p:nvPr/>
        </p:nvSpPr>
        <p:spPr>
          <a:xfrm>
            <a:off x="6583616" y="3787754"/>
            <a:ext cx="5608384" cy="3005010"/>
          </a:xfrm>
          <a:prstGeom prst="rect">
            <a:avLst/>
          </a:prstGeom>
          <a:solidFill>
            <a:srgbClr val="3B93AF">
              <a:alpha val="40000"/>
            </a:srgbClr>
          </a:solidFill>
          <a:ln w="28575">
            <a:solidFill>
              <a:schemeClr val="accent2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3" name="五邊形 52"/>
          <p:cNvSpPr/>
          <p:nvPr/>
        </p:nvSpPr>
        <p:spPr>
          <a:xfrm rot="5400000">
            <a:off x="4141069" y="1508731"/>
            <a:ext cx="1141469" cy="2078489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altLang="zh-TW" dirty="0" smtClean="0"/>
              <a:t>Step</a:t>
            </a:r>
            <a:r>
              <a:rPr lang="zh-TW" altLang="en-US" dirty="0" smtClean="0"/>
              <a:t> </a:t>
            </a:r>
            <a:r>
              <a:rPr lang="en-US" altLang="zh-TW" dirty="0" smtClean="0"/>
              <a:t>1</a:t>
            </a:r>
          </a:p>
          <a:p>
            <a:pPr algn="ctr"/>
            <a:r>
              <a:rPr lang="zh-TW" altLang="en-US" dirty="0"/>
              <a:t>編輯計畫介紹</a:t>
            </a:r>
          </a:p>
        </p:txBody>
      </p:sp>
      <p:sp>
        <p:nvSpPr>
          <p:cNvPr id="54" name="＞形箭號 53"/>
          <p:cNvSpPr/>
          <p:nvPr/>
        </p:nvSpPr>
        <p:spPr>
          <a:xfrm rot="5400000">
            <a:off x="4556418" y="2944191"/>
            <a:ext cx="310769" cy="48953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58" name="五邊形 57"/>
          <p:cNvSpPr/>
          <p:nvPr/>
        </p:nvSpPr>
        <p:spPr>
          <a:xfrm>
            <a:off x="5115084" y="5790108"/>
            <a:ext cx="1352931" cy="695477"/>
          </a:xfrm>
          <a:prstGeom prst="homePlat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成果</a:t>
            </a:r>
            <a:r>
              <a:rPr lang="zh-TW" altLang="en-US" dirty="0" smtClean="0"/>
              <a:t>展示</a:t>
            </a:r>
            <a:endParaRPr lang="en-US" altLang="zh-TW" dirty="0" smtClean="0"/>
          </a:p>
        </p:txBody>
      </p:sp>
      <p:sp>
        <p:nvSpPr>
          <p:cNvPr id="66" name="五邊形 65"/>
          <p:cNvSpPr/>
          <p:nvPr/>
        </p:nvSpPr>
        <p:spPr>
          <a:xfrm rot="16200000">
            <a:off x="10262591" y="1442536"/>
            <a:ext cx="621099" cy="2411870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zh-TW" dirty="0" smtClean="0"/>
              <a:t>Step</a:t>
            </a:r>
            <a:r>
              <a:rPr lang="zh-TW" altLang="en-US" dirty="0" smtClean="0"/>
              <a:t> </a:t>
            </a:r>
            <a:r>
              <a:rPr lang="en-US" altLang="zh-TW" dirty="0"/>
              <a:t>2</a:t>
            </a:r>
            <a:r>
              <a:rPr lang="en-US" altLang="zh-TW" dirty="0" smtClean="0"/>
              <a:t> </a:t>
            </a:r>
            <a:r>
              <a:rPr lang="zh-TW" altLang="en-US" dirty="0" smtClean="0"/>
              <a:t>編輯計畫介紹</a:t>
            </a:r>
            <a:endParaRPr lang="zh-TW" altLang="en-US" dirty="0"/>
          </a:p>
        </p:txBody>
      </p:sp>
      <p:sp>
        <p:nvSpPr>
          <p:cNvPr id="67" name="＞形箭號 66"/>
          <p:cNvSpPr/>
          <p:nvPr/>
        </p:nvSpPr>
        <p:spPr>
          <a:xfrm rot="16200000">
            <a:off x="10404227" y="1864743"/>
            <a:ext cx="326256" cy="74027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6679184" y="1017618"/>
            <a:ext cx="5152412" cy="1114524"/>
          </a:xfrm>
          <a:prstGeom prst="rect">
            <a:avLst/>
          </a:prstGeom>
          <a:solidFill>
            <a:srgbClr val="3B93AF">
              <a:alpha val="40000"/>
            </a:srgbClr>
          </a:solidFill>
          <a:ln w="28575">
            <a:solidFill>
              <a:schemeClr val="accent2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9" name="＞形箭號 58"/>
          <p:cNvSpPr/>
          <p:nvPr/>
        </p:nvSpPr>
        <p:spPr>
          <a:xfrm>
            <a:off x="6372277" y="5815636"/>
            <a:ext cx="246316" cy="611846"/>
          </a:xfrm>
          <a:prstGeom prst="chevron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72000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33545"/>
            <a:ext cx="10058400" cy="1609344"/>
          </a:xfrm>
        </p:spPr>
        <p:txBody>
          <a:bodyPr/>
          <a:lstStyle/>
          <a:p>
            <a:r>
              <a:rPr lang="en-US" altLang="zh-TW" dirty="0"/>
              <a:t>3.</a:t>
            </a:r>
            <a:r>
              <a:rPr lang="zh-TW" altLang="en-US" dirty="0"/>
              <a:t>顯示瀏覽人數 </a:t>
            </a: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1321" y="4532893"/>
            <a:ext cx="1733792" cy="1543265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1197994" y="4097712"/>
            <a:ext cx="2134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投</a:t>
            </a:r>
            <a:r>
              <a:rPr lang="zh-TW" altLang="en-US" dirty="0" smtClean="0"/>
              <a:t>商</a:t>
            </a:r>
            <a:endParaRPr lang="zh-TW" altLang="en-US" dirty="0"/>
          </a:p>
        </p:txBody>
      </p:sp>
      <p:grpSp>
        <p:nvGrpSpPr>
          <p:cNvPr id="8" name="群組 7"/>
          <p:cNvGrpSpPr/>
          <p:nvPr/>
        </p:nvGrpSpPr>
        <p:grpSpPr>
          <a:xfrm>
            <a:off x="5467350" y="1642889"/>
            <a:ext cx="5076826" cy="4058181"/>
            <a:chOff x="4861702" y="561992"/>
            <a:chExt cx="7215999" cy="5915539"/>
          </a:xfrm>
        </p:grpSpPr>
        <p:pic>
          <p:nvPicPr>
            <p:cNvPr id="3" name="圖片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61702" y="561992"/>
              <a:ext cx="7215998" cy="4060849"/>
            </a:xfrm>
            <a:prstGeom prst="rect">
              <a:avLst/>
            </a:prstGeom>
          </p:spPr>
        </p:pic>
        <p:pic>
          <p:nvPicPr>
            <p:cNvPr id="6" name="圖片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61703" y="4622841"/>
              <a:ext cx="7215998" cy="1854690"/>
            </a:xfrm>
            <a:prstGeom prst="rect">
              <a:avLst/>
            </a:prstGeom>
          </p:spPr>
        </p:pic>
      </p:grpSp>
      <p:pic>
        <p:nvPicPr>
          <p:cNvPr id="7" name="圖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3898" y="1310863"/>
            <a:ext cx="4721297" cy="2605529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1478217" y="2124075"/>
            <a:ext cx="1112584" cy="361950"/>
          </a:xfrm>
          <a:prstGeom prst="rect">
            <a:avLst/>
          </a:prstGeom>
          <a:solidFill>
            <a:srgbClr val="3B93AF">
              <a:alpha val="40000"/>
            </a:srgbClr>
          </a:solidFill>
          <a:ln w="28575">
            <a:solidFill>
              <a:schemeClr val="accent2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7688517" y="5429250"/>
            <a:ext cx="1112584" cy="361950"/>
          </a:xfrm>
          <a:prstGeom prst="rect">
            <a:avLst/>
          </a:prstGeom>
          <a:solidFill>
            <a:srgbClr val="3B93AF">
              <a:alpha val="40000"/>
            </a:srgbClr>
          </a:solidFill>
          <a:ln w="28575">
            <a:solidFill>
              <a:schemeClr val="accent2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/>
          <p:cNvSpPr txBox="1"/>
          <p:nvPr/>
        </p:nvSpPr>
        <p:spPr>
          <a:xfrm>
            <a:off x="3371850" y="4172044"/>
            <a:ext cx="3048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沒有找到</a:t>
            </a:r>
            <a:endParaRPr lang="en-US" altLang="zh-TW" dirty="0" smtClean="0"/>
          </a:p>
          <a:p>
            <a:r>
              <a:rPr lang="en-US" altLang="zh-TW" dirty="0" smtClean="0"/>
              <a:t>1.</a:t>
            </a:r>
            <a:r>
              <a:rPr lang="zh-TW" altLang="en-US" dirty="0" smtClean="0"/>
              <a:t>線</a:t>
            </a:r>
            <a:r>
              <a:rPr lang="zh-TW" altLang="en-US" dirty="0"/>
              <a:t>上即時</a:t>
            </a:r>
            <a:r>
              <a:rPr lang="zh-TW" altLang="en-US" dirty="0" smtClean="0"/>
              <a:t>人數</a:t>
            </a:r>
            <a:endParaRPr lang="en-US" altLang="zh-TW" dirty="0" smtClean="0"/>
          </a:p>
          <a:p>
            <a:r>
              <a:rPr lang="en-US" altLang="zh-TW" dirty="0" smtClean="0"/>
              <a:t>2.</a:t>
            </a:r>
            <a:r>
              <a:rPr lang="zh-TW" altLang="en-US" dirty="0" smtClean="0"/>
              <a:t>今日人數</a:t>
            </a:r>
            <a:endParaRPr lang="en-US" altLang="zh-TW" dirty="0" smtClean="0"/>
          </a:p>
          <a:p>
            <a:r>
              <a:rPr lang="en-US" altLang="zh-TW" dirty="0" smtClean="0"/>
              <a:t>3.</a:t>
            </a:r>
            <a:r>
              <a:rPr lang="zh-TW" altLang="en-US" dirty="0" smtClean="0"/>
              <a:t>本周人數</a:t>
            </a:r>
            <a:endParaRPr lang="en-US" altLang="zh-TW" dirty="0" smtClean="0"/>
          </a:p>
          <a:p>
            <a:r>
              <a:rPr lang="en-US" altLang="zh-TW" dirty="0" smtClean="0"/>
              <a:t>4.</a:t>
            </a:r>
            <a:r>
              <a:rPr lang="zh-TW" altLang="en-US" dirty="0" smtClean="0"/>
              <a:t>本月人數</a:t>
            </a:r>
            <a:endParaRPr lang="zh-TW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1883799" y="2421583"/>
            <a:ext cx="2897751" cy="99248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後台</a:t>
            </a:r>
            <a:r>
              <a:rPr lang="en-US" altLang="zh-TW" dirty="0" smtClean="0"/>
              <a:t>-</a:t>
            </a:r>
            <a:r>
              <a:rPr lang="zh-TW" altLang="en-US" dirty="0" smtClean="0"/>
              <a:t>計畫辦公室</a:t>
            </a:r>
            <a:endParaRPr lang="en-US" altLang="zh-TW" dirty="0" smtClean="0"/>
          </a:p>
          <a:p>
            <a:pPr algn="ctr"/>
            <a:r>
              <a:rPr lang="en-US" altLang="zh-TW" dirty="0" smtClean="0"/>
              <a:t>&amp;</a:t>
            </a:r>
          </a:p>
          <a:p>
            <a:pPr algn="ctr"/>
            <a:r>
              <a:rPr lang="zh-TW" altLang="en-US" dirty="0" smtClean="0"/>
              <a:t>視察權限</a:t>
            </a:r>
            <a:endParaRPr lang="zh-TW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7979799" y="5788747"/>
            <a:ext cx="1998088" cy="498623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前台首頁</a:t>
            </a:r>
            <a:r>
              <a:rPr lang="zh-TW" altLang="en-US" dirty="0"/>
              <a:t>底部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3514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4.</a:t>
            </a:r>
            <a:r>
              <a:rPr lang="zh-TW" altLang="en-US" dirty="0"/>
              <a:t>可彈性增設子頁面 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70617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木刻字型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文件" ma:contentTypeID="0x010100AEF8100BF436A1468D6EFE836FA37558" ma:contentTypeVersion="11" ma:contentTypeDescription="建立新的文件。" ma:contentTypeScope="" ma:versionID="51939bde7e4446b5403addd4b8f4bfbc">
  <xsd:schema xmlns:xsd="http://www.w3.org/2001/XMLSchema" xmlns:xs="http://www.w3.org/2001/XMLSchema" xmlns:p="http://schemas.microsoft.com/office/2006/metadata/properties" xmlns:ns2="b0ec9259-12b4-4105-b38d-d33b58e8dd4a" targetNamespace="http://schemas.microsoft.com/office/2006/metadata/properties" ma:root="true" ma:fieldsID="426cd3438d4f42fd5a5cb0772e88b270" ns2:_="">
    <xsd:import namespace="b0ec9259-12b4-4105-b38d-d33b58e8dd4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Locatio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0ec9259-12b4-4105-b38d-d33b58e8dd4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1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2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LengthInSeconds" ma:index="18" nillable="true" ma:displayName="Length (seconds)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內容類型"/>
        <xsd:element ref="dc:title" minOccurs="0" maxOccurs="1" ma:index="4" ma:displayName="標題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43CE16B-F653-4290-A8ED-69678003C8F8}">
  <ds:schemaRefs>
    <ds:schemaRef ds:uri="http://schemas.microsoft.com/office/infopath/2007/PartnerControls"/>
    <ds:schemaRef ds:uri="http://purl.org/dc/terms/"/>
    <ds:schemaRef ds:uri="http://purl.org/dc/elements/1.1/"/>
    <ds:schemaRef ds:uri="http://purl.org/dc/dcmitype/"/>
    <ds:schemaRef ds:uri="http://schemas.microsoft.com/office/2006/metadata/properties"/>
    <ds:schemaRef ds:uri="http://schemas.microsoft.com/office/2006/documentManagement/types"/>
    <ds:schemaRef ds:uri="http://www.w3.org/XML/1998/namespace"/>
    <ds:schemaRef ds:uri="http://schemas.openxmlformats.org/package/2006/metadata/core-properties"/>
    <ds:schemaRef ds:uri="b0ec9259-12b4-4105-b38d-d33b58e8dd4a"/>
  </ds:schemaRefs>
</ds:datastoreItem>
</file>

<file path=customXml/itemProps2.xml><?xml version="1.0" encoding="utf-8"?>
<ds:datastoreItem xmlns:ds="http://schemas.openxmlformats.org/officeDocument/2006/customXml" ds:itemID="{C8594062-E07D-4FB9-82F7-A22E44D7F6E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357E4C9-2DAF-4700-B315-1F8C7AC236A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0ec9259-12b4-4105-b38d-d33b58e8dd4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1439</TotalTime>
  <Words>497</Words>
  <Application>Microsoft Office PowerPoint</Application>
  <PresentationFormat>寬螢幕</PresentationFormat>
  <Paragraphs>97</Paragraphs>
  <Slides>29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29</vt:i4>
      </vt:variant>
    </vt:vector>
  </HeadingPairs>
  <TitlesOfParts>
    <vt:vector size="39" baseType="lpstr">
      <vt:lpstr>微軟正黑體</vt:lpstr>
      <vt:lpstr>新細明體</vt:lpstr>
      <vt:lpstr>標楷體</vt:lpstr>
      <vt:lpstr>Arial</vt:lpstr>
      <vt:lpstr>Calibri</vt:lpstr>
      <vt:lpstr>Rockwell</vt:lpstr>
      <vt:lpstr>Rockwell Condensed</vt:lpstr>
      <vt:lpstr>Times New Roman</vt:lpstr>
      <vt:lpstr>Wingdings</vt:lpstr>
      <vt:lpstr>木刻字型</vt:lpstr>
      <vt:lpstr>新住民語文課程資訊網</vt:lpstr>
      <vt:lpstr>頁面管理</vt:lpstr>
      <vt:lpstr>1. RWD網頁  </vt:lpstr>
      <vt:lpstr>2.提供多版型設計樣式</vt:lpstr>
      <vt:lpstr>輪播橫幅設定</vt:lpstr>
      <vt:lpstr>其他項目設定(刪除)</vt:lpstr>
      <vt:lpstr>編輯計畫介紹</vt:lpstr>
      <vt:lpstr>3.顯示瀏覽人數 </vt:lpstr>
      <vt:lpstr>4.可彈性增設子頁面 </vt:lpstr>
      <vt:lpstr>首頁影圖管理 </vt:lpstr>
      <vt:lpstr>最新消息管理-各計畫端公告 </vt:lpstr>
      <vt:lpstr>最新消息管理-計畫辦公室公告</vt:lpstr>
      <vt:lpstr>1.導覽列功能設定</vt:lpstr>
      <vt:lpstr>2. Header內容編輯設定 </vt:lpstr>
      <vt:lpstr>3. Footer內容編輯設定 </vt:lpstr>
      <vt:lpstr>4. 可依需求擴增連結與icon   </vt:lpstr>
      <vt:lpstr>5. 各頁面排版設定  </vt:lpstr>
      <vt:lpstr>6. 可預覽訊息發布之畫面   </vt:lpstr>
      <vt:lpstr>帳號管理</vt:lpstr>
      <vt:lpstr>PowerPoint 簡報</vt:lpstr>
      <vt:lpstr>PowerPoint 簡報</vt:lpstr>
      <vt:lpstr>PowerPoint 簡報</vt:lpstr>
      <vt:lpstr>PowerPoint 簡報</vt:lpstr>
      <vt:lpstr>教學電子報管理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劉蕙瑄</dc:creator>
  <cp:lastModifiedBy>劉蕙瑄</cp:lastModifiedBy>
  <cp:revision>179</cp:revision>
  <dcterms:created xsi:type="dcterms:W3CDTF">2021-07-05T07:20:58Z</dcterms:created>
  <dcterms:modified xsi:type="dcterms:W3CDTF">2021-07-26T06:01:39Z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0x010100AEF8100BF436A1468D6EFE836FA37558</vt:lpwstr>
  </property>
</Properties>
</file>